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7" r:id="rId2"/>
    <p:sldId id="256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2" r:id="rId12"/>
    <p:sldId id="269" r:id="rId13"/>
    <p:sldId id="270" r:id="rId14"/>
    <p:sldId id="271" r:id="rId15"/>
    <p:sldId id="272" r:id="rId16"/>
    <p:sldId id="26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9" autoAdjust="0"/>
    <p:restoredTop sz="92794" autoAdjust="0"/>
  </p:normalViewPr>
  <p:slideViewPr>
    <p:cSldViewPr>
      <p:cViewPr>
        <p:scale>
          <a:sx n="93" d="100"/>
          <a:sy n="93" d="100"/>
        </p:scale>
        <p:origin x="-642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44501-2DAD-4C87-BA01-08243EAFE82E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53D97-8027-4BBD-8D3A-9757E7A84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04ED39-B75B-437B-9B83-D7D7399F7DBC}" type="slidenum">
              <a:rPr lang="ru-RU" smtClean="0">
                <a:latin typeface="Times New Roman" pitchFamily="18" charset="0"/>
              </a:rPr>
              <a:pPr/>
              <a:t>12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53B048C-5EC8-4C2E-9078-14757030A30B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80DBC72-4089-4089-85D9-7113445A09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3608" y="2348880"/>
          <a:ext cx="2232247" cy="4320482"/>
        </p:xfrm>
        <a:graphic>
          <a:graphicData uri="http://schemas.openxmlformats.org/drawingml/2006/table">
            <a:tbl>
              <a:tblPr/>
              <a:tblGrid>
                <a:gridCol w="305271"/>
                <a:gridCol w="305271"/>
                <a:gridCol w="352946"/>
                <a:gridCol w="352946"/>
                <a:gridCol w="305271"/>
                <a:gridCol w="305271"/>
                <a:gridCol w="305271"/>
              </a:tblGrid>
              <a:tr h="254146"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9248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Кроссворд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779912" y="2348880"/>
            <a:ext cx="4906888" cy="426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Бесконечная ровная поверхность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Сторона грани многогранника.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Основное понятие геометрии – место пересечения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двух прямых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lang="ru-RU" kern="0" dirty="0" smtClean="0">
                <a:latin typeface="+mn-lt"/>
              </a:rPr>
              <a:t>Точка пересечения ребер многогранника.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Сторона многогранника.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lang="ru-RU" kern="0" dirty="0" smtClean="0">
                <a:latin typeface="+mn-lt"/>
              </a:rPr>
              <a:t>Поверхность, составленная из многоугольников.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Раздел геометрии, изучающий фигуры в пространстве.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+mj-lt"/>
              <a:buAutoNum type="arabicPeriod"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409385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П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43608" y="465313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Л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43608" y="4910971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515719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С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43608" y="539985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64848" y="566124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53470" y="616530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Т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642571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Ь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43608" y="590390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С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353412" y="490181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Р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353412" y="5156455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53412" y="541429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Б</a:t>
            </a:r>
            <a:endParaRPr lang="ru-RU" sz="1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353412" y="5660511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/>
              <a:t>Р</a:t>
            </a:r>
            <a:endParaRPr lang="ru-RU" sz="1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53412" y="5914055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82038" y="464344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Т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679538" y="5165459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Ч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678554" y="5425873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К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670936" y="489041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678554" y="5640419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А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043776" y="5408243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Р</a:t>
            </a:r>
            <a:endParaRPr lang="ru-RU" sz="1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043776" y="5644329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Ш</a:t>
            </a:r>
            <a:endParaRPr lang="ru-RU" sz="1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2030378" y="5919195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И</a:t>
            </a:r>
            <a:endParaRPr lang="ru-RU" sz="16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032890" y="618242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Н</a:t>
            </a:r>
            <a:endParaRPr lang="ru-RU" sz="1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039012" y="642939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А</a:t>
            </a:r>
            <a:endParaRPr lang="ru-RU" sz="16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043248" y="4891169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В</a:t>
            </a:r>
            <a:endParaRPr lang="ru-RU" sz="16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032362" y="5161271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357422" y="439647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/>
              <a:t>Г</a:t>
            </a:r>
            <a:endParaRPr lang="ru-RU" sz="16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357422" y="467134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/>
              <a:t>Р</a:t>
            </a:r>
            <a:endParaRPr lang="ru-RU" sz="16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491831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А</a:t>
            </a:r>
            <a:endParaRPr lang="ru-RU" sz="16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374430" y="514351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Н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368308" y="540749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/>
              <a:t>Ь</a:t>
            </a:r>
            <a:endParaRPr lang="ru-RU" sz="16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652702" y="316025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2652702" y="339634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Г</a:t>
            </a:r>
            <a:endParaRPr lang="ru-RU" sz="16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2639304" y="367120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2641816" y="3934437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Г</a:t>
            </a:r>
            <a:endParaRPr lang="ru-RU" sz="16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2647938" y="4181409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Р</a:t>
            </a:r>
            <a:endParaRPr lang="ru-RU" sz="16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2669182" y="264318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М</a:t>
            </a:r>
            <a:endParaRPr lang="ru-RU" sz="16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641288" y="291328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Н</a:t>
            </a:r>
            <a:endParaRPr lang="ru-RU" sz="1600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2680596" y="487476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Н</a:t>
            </a:r>
            <a:endParaRPr lang="ru-RU" sz="1600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2680596" y="511085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И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667198" y="538572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К</a:t>
            </a:r>
            <a:endParaRPr lang="ru-RU" sz="16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976706" y="235743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С</a:t>
            </a:r>
            <a:endParaRPr lang="ru-RU" sz="16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982828" y="260440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Т</a:t>
            </a:r>
            <a:endParaRPr lang="ru-RU" sz="16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675304" y="439035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А</a:t>
            </a:r>
            <a:endParaRPr lang="ru-RU" sz="1600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2669182" y="462779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Н</a:t>
            </a:r>
            <a:endParaRPr lang="ru-RU" sz="16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989478" y="3357562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Е</a:t>
            </a:r>
            <a:endParaRPr lang="ru-RU" sz="16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2978592" y="360453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О</a:t>
            </a:r>
            <a:endParaRPr lang="ru-RU" sz="16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976080" y="386851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М</a:t>
            </a:r>
            <a:endParaRPr lang="ru-RU" sz="16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2978592" y="4131743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Е</a:t>
            </a:r>
            <a:endParaRPr lang="ru-RU" sz="1600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984714" y="4378715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Т</a:t>
            </a:r>
            <a:endParaRPr lang="ru-RU" sz="16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984186" y="284048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Е</a:t>
            </a:r>
            <a:endParaRPr lang="ru-RU" sz="16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2978064" y="3110590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Р</a:t>
            </a:r>
            <a:endParaRPr lang="ru-RU" sz="16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964096" y="5132626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>
                <a:solidFill>
                  <a:srgbClr val="FF0000"/>
                </a:solidFill>
              </a:rPr>
              <a:t>Я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969690" y="4626438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dirty="0" smtClean="0"/>
              <a:t>Р</a:t>
            </a:r>
            <a:endParaRPr lang="ru-RU" sz="1600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2982828" y="4885654"/>
            <a:ext cx="303288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ru-RU" sz="1600" kern="0" dirty="0" smtClean="0"/>
              <a:t>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8096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500"/>
                            </p:stCondLst>
                            <p:childTnLst>
                              <p:par>
                                <p:cTn id="1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000"/>
                            </p:stCondLst>
                            <p:childTnLst>
                              <p:par>
                                <p:cTn id="1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"/>
                            </p:stCondLst>
                            <p:childTnLst>
                              <p:par>
                                <p:cTn id="2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000"/>
                            </p:stCondLst>
                            <p:childTnLst>
                              <p:par>
                                <p:cTn id="2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500"/>
                            </p:stCondLst>
                            <p:childTnLst>
                              <p:par>
                                <p:cTn id="2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000"/>
                            </p:stCondLst>
                            <p:childTnLst>
                              <p:par>
                                <p:cTn id="2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3000"/>
                            </p:stCondLst>
                            <p:childTnLst>
                              <p:par>
                                <p:cTn id="2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3500"/>
                            </p:stCondLst>
                            <p:childTnLst>
                              <p:par>
                                <p:cTn id="2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000"/>
                            </p:stCondLst>
                            <p:childTnLst>
                              <p:par>
                                <p:cTn id="2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500"/>
                            </p:stCondLst>
                            <p:childTnLst>
                              <p:par>
                                <p:cTn id="2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0"/>
                            </p:stCondLst>
                            <p:childTnLst>
                              <p:par>
                                <p:cTn id="2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500"/>
                            </p:stCondLst>
                            <p:childTnLst>
                              <p:par>
                                <p:cTn id="3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00"/>
                            </p:stCondLst>
                            <p:childTnLst>
                              <p:par>
                                <p:cTn id="3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000"/>
                            </p:stCondLst>
                            <p:childTnLst>
                              <p:par>
                                <p:cTn id="3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2000"/>
                            </p:stCondLst>
                            <p:childTnLst>
                              <p:par>
                                <p:cTn id="3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2500"/>
                            </p:stCondLst>
                            <p:childTnLst>
                              <p:par>
                                <p:cTn id="3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3000"/>
                            </p:stCondLst>
                            <p:childTnLst>
                              <p:par>
                                <p:cTn id="3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3500"/>
                            </p:stCondLst>
                            <p:childTnLst>
                              <p:par>
                                <p:cTn id="3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4000"/>
                            </p:stCondLst>
                            <p:childTnLst>
                              <p:par>
                                <p:cTn id="3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4500"/>
                            </p:stCondLst>
                            <p:childTnLst>
                              <p:par>
                                <p:cTn id="3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000"/>
                            </p:stCondLst>
                            <p:childTnLst>
                              <p:par>
                                <p:cTn id="3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5500"/>
                            </p:stCondLst>
                            <p:childTnLst>
                              <p:par>
                                <p:cTn id="3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2" grpId="0"/>
      <p:bldP spid="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Построение сечений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373216"/>
            <a:ext cx="5144616" cy="1155358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Учитель математики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МАОУ «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Ефимовская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СОШ»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Гаврилина Наталья Николаевна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347864" y="2348880"/>
            <a:ext cx="1856529" cy="3877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smtClean="0"/>
              <a:t>1 – а</a:t>
            </a:r>
          </a:p>
          <a:p>
            <a:pPr marL="0" indent="0">
              <a:buNone/>
            </a:pPr>
            <a:r>
              <a:rPr lang="ru-RU" sz="3200" b="1" dirty="0" smtClean="0"/>
              <a:t>2 – а</a:t>
            </a:r>
          </a:p>
          <a:p>
            <a:pPr marL="0" indent="0">
              <a:buNone/>
            </a:pPr>
            <a:r>
              <a:rPr lang="ru-RU" sz="3200" b="1" dirty="0" smtClean="0"/>
              <a:t>3 – в</a:t>
            </a:r>
          </a:p>
          <a:p>
            <a:pPr marL="0" indent="0">
              <a:buNone/>
            </a:pPr>
            <a:r>
              <a:rPr lang="ru-RU" sz="3200" b="1" dirty="0" smtClean="0"/>
              <a:t>4 – б</a:t>
            </a:r>
          </a:p>
          <a:p>
            <a:pPr marL="0" indent="0">
              <a:buNone/>
            </a:pPr>
            <a:r>
              <a:rPr lang="ru-RU" sz="3200" b="1" dirty="0" smtClean="0"/>
              <a:t>5 – а</a:t>
            </a:r>
          </a:p>
          <a:p>
            <a:pPr marL="0" indent="0">
              <a:buNone/>
            </a:pPr>
            <a:r>
              <a:rPr lang="ru-RU" sz="3200" b="1" dirty="0" smtClean="0"/>
              <a:t>6 – б</a:t>
            </a:r>
          </a:p>
          <a:p>
            <a:pPr marL="0" indent="0">
              <a:buNone/>
            </a:pPr>
            <a:r>
              <a:rPr lang="ru-RU" sz="3200" b="1" dirty="0" smtClean="0"/>
              <a:t>7 – б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770612"/>
          </a:xfrm>
        </p:spPr>
        <p:txBody>
          <a:bodyPr/>
          <a:lstStyle/>
          <a:p>
            <a:r>
              <a:rPr lang="ru-RU" sz="4000" b="1" dirty="0" smtClean="0"/>
              <a:t>Ответы на вопросы теста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14195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252536" y="4381537"/>
            <a:ext cx="2664296" cy="6089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 smtClean="0"/>
              <a:t>Через прямую и </a:t>
            </a:r>
          </a:p>
          <a:p>
            <a:pPr marL="0" indent="0" algn="ctr">
              <a:buNone/>
            </a:pPr>
            <a:r>
              <a:rPr lang="ru-RU" sz="1800" dirty="0" smtClean="0"/>
              <a:t>не лежащую на ней точку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Аксиоматические способы задания плоскости</a:t>
            </a:r>
            <a:endParaRPr lang="ru-RU" sz="4000" b="1" dirty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6948264" y="4437112"/>
            <a:ext cx="2000545" cy="608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ru-RU" sz="1800" dirty="0" smtClean="0"/>
              <a:t>Через две пересекающиеся прямые</a:t>
            </a:r>
            <a:endParaRPr lang="ru-RU" sz="1800" dirty="0"/>
          </a:p>
        </p:txBody>
      </p:sp>
      <p:sp>
        <p:nvSpPr>
          <p:cNvPr id="6" name="Объект 1"/>
          <p:cNvSpPr txBox="1">
            <a:spLocks/>
          </p:cNvSpPr>
          <p:nvPr/>
        </p:nvSpPr>
        <p:spPr>
          <a:xfrm>
            <a:off x="4499992" y="4408574"/>
            <a:ext cx="2256655" cy="608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ru-RU" sz="1800" dirty="0" smtClean="0"/>
              <a:t>Через две параллельные прямые</a:t>
            </a:r>
            <a:endParaRPr lang="ru-RU" sz="1800" dirty="0"/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2411760" y="4684166"/>
            <a:ext cx="2346547" cy="608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ru-RU" sz="1800" dirty="0" smtClean="0"/>
              <a:t>Через 3 точки</a:t>
            </a:r>
            <a:endParaRPr lang="ru-RU" sz="1800" dirty="0"/>
          </a:p>
        </p:txBody>
      </p:sp>
      <p:sp>
        <p:nvSpPr>
          <p:cNvPr id="11" name="Параллелограмм 10"/>
          <p:cNvSpPr/>
          <p:nvPr/>
        </p:nvSpPr>
        <p:spPr>
          <a:xfrm>
            <a:off x="251520" y="2933328"/>
            <a:ext cx="1944216" cy="1080120"/>
          </a:xfrm>
          <a:prstGeom prst="parallelogram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43608" y="314096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827584" y="2996952"/>
            <a:ext cx="985253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араллелограмм 14"/>
          <p:cNvSpPr/>
          <p:nvPr/>
        </p:nvSpPr>
        <p:spPr>
          <a:xfrm>
            <a:off x="2609289" y="2965337"/>
            <a:ext cx="2042925" cy="1016102"/>
          </a:xfrm>
          <a:prstGeom prst="parallelogram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562173" y="316382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585033" y="364502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923928" y="340614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араллелограмм 19"/>
          <p:cNvSpPr/>
          <p:nvPr/>
        </p:nvSpPr>
        <p:spPr>
          <a:xfrm>
            <a:off x="4914158" y="2997346"/>
            <a:ext cx="2042925" cy="1016102"/>
          </a:xfrm>
          <a:prstGeom prst="parallelogram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148064" y="2996952"/>
            <a:ext cx="1816940" cy="186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араллелограмм 25"/>
          <p:cNvSpPr/>
          <p:nvPr/>
        </p:nvSpPr>
        <p:spPr>
          <a:xfrm>
            <a:off x="7042098" y="3015575"/>
            <a:ext cx="2042925" cy="1016102"/>
          </a:xfrm>
          <a:prstGeom prst="parallelogram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914158" y="4013448"/>
            <a:ext cx="179384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7740352" y="3212976"/>
            <a:ext cx="432048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7668344" y="3135201"/>
            <a:ext cx="913245" cy="7258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3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0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3872753" cy="3877815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Сечение многогранника - </a:t>
            </a:r>
            <a:r>
              <a:rPr lang="ru-RU" b="1" u="sng" dirty="0">
                <a:solidFill>
                  <a:schemeClr val="tx1"/>
                </a:solidFill>
              </a:rPr>
              <a:t>многоугольник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u="sng" dirty="0">
                <a:solidFill>
                  <a:schemeClr val="tx1"/>
                </a:solidFill>
              </a:rPr>
              <a:t>вершины</a:t>
            </a:r>
            <a:r>
              <a:rPr lang="ru-RU" b="1" dirty="0">
                <a:solidFill>
                  <a:schemeClr val="tx1"/>
                </a:solidFill>
              </a:rPr>
              <a:t> которого - точки пересечения секущей плоскости с ребрами  многогранника, а </a:t>
            </a:r>
            <a:r>
              <a:rPr lang="ru-RU" b="1" u="sng" dirty="0">
                <a:solidFill>
                  <a:schemeClr val="tx1"/>
                </a:solidFill>
              </a:rPr>
              <a:t>стороны</a:t>
            </a:r>
            <a:r>
              <a:rPr lang="ru-RU" b="1" dirty="0">
                <a:solidFill>
                  <a:schemeClr val="tx1"/>
                </a:solidFill>
              </a:rPr>
              <a:t> - линии пересечения секущей плоскости с гранями многогранника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Определение сечения многогранника</a:t>
            </a:r>
            <a:endParaRPr lang="ru-RU" sz="40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843953" y="2605489"/>
            <a:ext cx="2823467" cy="2686720"/>
            <a:chOff x="6732588" y="3500438"/>
            <a:chExt cx="2190750" cy="2060575"/>
          </a:xfrm>
        </p:grpSpPr>
        <p:grpSp>
          <p:nvGrpSpPr>
            <p:cNvPr id="5" name="Group 30"/>
            <p:cNvGrpSpPr>
              <a:grpSpLocks noChangeAspect="1"/>
            </p:cNvGrpSpPr>
            <p:nvPr/>
          </p:nvGrpSpPr>
          <p:grpSpPr bwMode="auto">
            <a:xfrm>
              <a:off x="6732588" y="3500438"/>
              <a:ext cx="2190750" cy="1992312"/>
              <a:chOff x="3436" y="1687"/>
              <a:chExt cx="1892" cy="1721"/>
            </a:xfrm>
          </p:grpSpPr>
          <p:sp>
            <p:nvSpPr>
              <p:cNvPr id="9" name="Freeform 31"/>
              <p:cNvSpPr>
                <a:spLocks noChangeAspect="1"/>
              </p:cNvSpPr>
              <p:nvPr/>
            </p:nvSpPr>
            <p:spPr bwMode="auto">
              <a:xfrm>
                <a:off x="3520" y="1779"/>
                <a:ext cx="1740" cy="1620"/>
              </a:xfrm>
              <a:custGeom>
                <a:avLst/>
                <a:gdLst>
                  <a:gd name="T0" fmla="*/ 0 w 1740"/>
                  <a:gd name="T1" fmla="*/ 1260 h 1620"/>
                  <a:gd name="T2" fmla="*/ 291 w 1740"/>
                  <a:gd name="T3" fmla="*/ 117 h 1620"/>
                  <a:gd name="T4" fmla="*/ 840 w 1740"/>
                  <a:gd name="T5" fmla="*/ 0 h 1620"/>
                  <a:gd name="T6" fmla="*/ 1740 w 1740"/>
                  <a:gd name="T7" fmla="*/ 792 h 1620"/>
                  <a:gd name="T8" fmla="*/ 1614 w 1740"/>
                  <a:gd name="T9" fmla="*/ 1359 h 1620"/>
                  <a:gd name="T10" fmla="*/ 426 w 1740"/>
                  <a:gd name="T11" fmla="*/ 1620 h 1620"/>
                  <a:gd name="T12" fmla="*/ 0 w 1740"/>
                  <a:gd name="T13" fmla="*/ 1260 h 16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40"/>
                  <a:gd name="T22" fmla="*/ 0 h 1620"/>
                  <a:gd name="T23" fmla="*/ 1740 w 1740"/>
                  <a:gd name="T24" fmla="*/ 1620 h 16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40" h="1620">
                    <a:moveTo>
                      <a:pt x="0" y="1260"/>
                    </a:moveTo>
                    <a:lnTo>
                      <a:pt x="291" y="117"/>
                    </a:lnTo>
                    <a:lnTo>
                      <a:pt x="840" y="0"/>
                    </a:lnTo>
                    <a:lnTo>
                      <a:pt x="1740" y="792"/>
                    </a:lnTo>
                    <a:lnTo>
                      <a:pt x="1614" y="1359"/>
                    </a:lnTo>
                    <a:lnTo>
                      <a:pt x="426" y="1620"/>
                    </a:lnTo>
                    <a:lnTo>
                      <a:pt x="0" y="1260"/>
                    </a:lnTo>
                    <a:close/>
                  </a:path>
                </a:pathLst>
              </a:custGeom>
              <a:solidFill>
                <a:schemeClr val="accent1">
                  <a:alpha val="50195"/>
                </a:schemeClr>
              </a:solidFill>
              <a:ln w="28575" cap="flat" cmpd="sng">
                <a:solidFill>
                  <a:srgbClr val="008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ru-RU"/>
              </a:p>
            </p:txBody>
          </p:sp>
          <p:grpSp>
            <p:nvGrpSpPr>
              <p:cNvPr id="10" name="Group 32"/>
              <p:cNvGrpSpPr>
                <a:grpSpLocks noChangeAspect="1"/>
              </p:cNvGrpSpPr>
              <p:nvPr/>
            </p:nvGrpSpPr>
            <p:grpSpPr bwMode="auto">
              <a:xfrm>
                <a:off x="3532" y="1776"/>
                <a:ext cx="1727" cy="1632"/>
                <a:chOff x="4032" y="2544"/>
                <a:chExt cx="864" cy="816"/>
              </a:xfrm>
            </p:grpSpPr>
            <p:sp>
              <p:nvSpPr>
                <p:cNvPr id="14" name="AutoShape 33"/>
                <p:cNvSpPr>
                  <a:spLocks noChangeAspect="1" noChangeArrowheads="1"/>
                </p:cNvSpPr>
                <p:nvPr/>
              </p:nvSpPr>
              <p:spPr bwMode="auto">
                <a:xfrm>
                  <a:off x="4032" y="2544"/>
                  <a:ext cx="864" cy="816"/>
                </a:xfrm>
                <a:prstGeom prst="cube">
                  <a:avLst>
                    <a:gd name="adj" fmla="val 2500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5" name="Line 34"/>
                <p:cNvSpPr>
                  <a:spLocks noChangeAspect="1" noChangeShapeType="1"/>
                </p:cNvSpPr>
                <p:nvPr/>
              </p:nvSpPr>
              <p:spPr bwMode="auto">
                <a:xfrm>
                  <a:off x="4247" y="2550"/>
                  <a:ext cx="0" cy="60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16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4237" y="3160"/>
                  <a:ext cx="65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17" name="Line 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037" y="3168"/>
                  <a:ext cx="187" cy="1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11" name="Oval 37"/>
              <p:cNvSpPr>
                <a:spLocks noChangeAspect="1" noChangeArrowheads="1"/>
              </p:cNvSpPr>
              <p:nvPr/>
            </p:nvSpPr>
            <p:spPr bwMode="auto">
              <a:xfrm>
                <a:off x="3436" y="2976"/>
                <a:ext cx="146" cy="1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Oval 38"/>
              <p:cNvSpPr>
                <a:spLocks noChangeAspect="1" noChangeArrowheads="1"/>
              </p:cNvSpPr>
              <p:nvPr/>
            </p:nvSpPr>
            <p:spPr bwMode="auto">
              <a:xfrm>
                <a:off x="5182" y="2487"/>
                <a:ext cx="146" cy="14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Oval 39"/>
              <p:cNvSpPr>
                <a:spLocks noChangeAspect="1" noChangeArrowheads="1"/>
              </p:cNvSpPr>
              <p:nvPr/>
            </p:nvSpPr>
            <p:spPr bwMode="auto">
              <a:xfrm>
                <a:off x="4298" y="1687"/>
                <a:ext cx="146" cy="1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" name="Oval 56"/>
            <p:cNvSpPr>
              <a:spLocks noChangeArrowheads="1"/>
            </p:cNvSpPr>
            <p:nvPr/>
          </p:nvSpPr>
          <p:spPr bwMode="auto">
            <a:xfrm>
              <a:off x="7019925" y="3644900"/>
              <a:ext cx="188913" cy="215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Oval 57"/>
            <p:cNvSpPr>
              <a:spLocks noChangeArrowheads="1"/>
            </p:cNvSpPr>
            <p:nvPr/>
          </p:nvSpPr>
          <p:spPr bwMode="auto">
            <a:xfrm>
              <a:off x="8604250" y="5084763"/>
              <a:ext cx="144463" cy="14446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58"/>
            <p:cNvSpPr>
              <a:spLocks noChangeArrowheads="1"/>
            </p:cNvSpPr>
            <p:nvPr/>
          </p:nvSpPr>
          <p:spPr bwMode="auto">
            <a:xfrm>
              <a:off x="7164388" y="5373688"/>
              <a:ext cx="187325" cy="1873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838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5" name="Freeform 41"/>
          <p:cNvSpPr>
            <a:spLocks/>
          </p:cNvSpPr>
          <p:nvPr/>
        </p:nvSpPr>
        <p:spPr bwMode="auto">
          <a:xfrm>
            <a:off x="685800" y="2349500"/>
            <a:ext cx="4606925" cy="3240088"/>
          </a:xfrm>
          <a:custGeom>
            <a:avLst/>
            <a:gdLst>
              <a:gd name="T0" fmla="*/ 0 w 2902"/>
              <a:gd name="T1" fmla="*/ 536 h 2041"/>
              <a:gd name="T2" fmla="*/ 376 w 2902"/>
              <a:gd name="T3" fmla="*/ 2041 h 2041"/>
              <a:gd name="T4" fmla="*/ 2902 w 2902"/>
              <a:gd name="T5" fmla="*/ 1507 h 2041"/>
              <a:gd name="T6" fmla="*/ 2484 w 2902"/>
              <a:gd name="T7" fmla="*/ 0 h 2041"/>
              <a:gd name="T8" fmla="*/ 0 w 2902"/>
              <a:gd name="T9" fmla="*/ 536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02" h="2041">
                <a:moveTo>
                  <a:pt x="0" y="536"/>
                </a:moveTo>
                <a:lnTo>
                  <a:pt x="376" y="2041"/>
                </a:lnTo>
                <a:lnTo>
                  <a:pt x="2902" y="1507"/>
                </a:lnTo>
                <a:lnTo>
                  <a:pt x="2484" y="0"/>
                </a:lnTo>
                <a:lnTo>
                  <a:pt x="0" y="536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50000">
                <a:srgbClr val="E85E00"/>
              </a:gs>
              <a:gs pos="100000">
                <a:srgbClr val="FFFF00"/>
              </a:gs>
            </a:gsLst>
            <a:lin ang="2700000" scaled="1"/>
          </a:gradFill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59" name="Line 35"/>
          <p:cNvSpPr>
            <a:spLocks noChangeShapeType="1"/>
          </p:cNvSpPr>
          <p:nvPr/>
        </p:nvSpPr>
        <p:spPr bwMode="auto">
          <a:xfrm flipV="1">
            <a:off x="1403350" y="4724400"/>
            <a:ext cx="4032250" cy="863600"/>
          </a:xfrm>
          <a:prstGeom prst="line">
            <a:avLst/>
          </a:prstGeom>
          <a:noFill/>
          <a:ln w="57150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58" name="Line 34"/>
          <p:cNvSpPr>
            <a:spLocks noChangeShapeType="1"/>
          </p:cNvSpPr>
          <p:nvPr/>
        </p:nvSpPr>
        <p:spPr bwMode="auto">
          <a:xfrm flipV="1">
            <a:off x="684213" y="2349500"/>
            <a:ext cx="4032250" cy="8636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27088" y="483284"/>
            <a:ext cx="79930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b="1" dirty="0" smtClean="0"/>
              <a:t>N1. </a:t>
            </a:r>
            <a:r>
              <a:rPr lang="ru-RU" b="1" dirty="0"/>
              <a:t>Построить сечение, определяемое параллельными прямыми </a:t>
            </a:r>
            <a:r>
              <a:rPr lang="ru-RU" b="1" i="1" dirty="0"/>
              <a:t>АА</a:t>
            </a:r>
            <a:r>
              <a:rPr lang="ru-RU" b="1" i="1" baseline="-25000" dirty="0"/>
              <a:t>1</a:t>
            </a:r>
            <a:r>
              <a:rPr lang="ru-RU" b="1" dirty="0"/>
              <a:t> и </a:t>
            </a:r>
            <a:r>
              <a:rPr lang="ru-RU" b="1" i="1" dirty="0"/>
              <a:t>CC</a:t>
            </a:r>
            <a:r>
              <a:rPr lang="ru-RU" b="1" i="1" baseline="-25000" dirty="0"/>
              <a:t>1</a:t>
            </a:r>
            <a:r>
              <a:rPr lang="ru-RU" b="1" dirty="0"/>
              <a:t>.</a:t>
            </a:r>
            <a:r>
              <a:rPr lang="ru-RU" dirty="0"/>
              <a:t> 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1331913" y="5661025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339975" y="4724400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684213" y="3284538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1692275" y="2349500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 flipV="1">
            <a:off x="684213" y="3284538"/>
            <a:ext cx="647700" cy="2376487"/>
          </a:xfrm>
          <a:prstGeom prst="line">
            <a:avLst/>
          </a:prstGeom>
          <a:noFill/>
          <a:ln w="381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H="1" flipV="1">
            <a:off x="3636963" y="3284538"/>
            <a:ext cx="647700" cy="2376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 flipH="1" flipV="1">
            <a:off x="1692275" y="2349500"/>
            <a:ext cx="647700" cy="23764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V="1">
            <a:off x="684213" y="2349500"/>
            <a:ext cx="1008062" cy="935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V="1">
            <a:off x="1331913" y="4724400"/>
            <a:ext cx="1008062" cy="93503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V="1">
            <a:off x="4284663" y="4724400"/>
            <a:ext cx="1008062" cy="935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V="1">
            <a:off x="3636963" y="2349500"/>
            <a:ext cx="1008062" cy="935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828675" y="558958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А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107950" y="31416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А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1260475" y="177323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В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4213225" y="177323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С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3636963" y="31416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</a:t>
            </a:r>
            <a:r>
              <a:rPr lang="en-US" sz="3200" b="1" baseline="-25000" dirty="0"/>
              <a:t>1</a:t>
            </a:r>
            <a:endParaRPr lang="ru-RU" sz="3200" b="1" dirty="0"/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5292725" y="42211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С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2339975" y="414972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В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356100" y="558958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</a:t>
            </a:r>
            <a:endParaRPr lang="ru-RU" sz="3200" b="1" dirty="0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 flipH="1" flipV="1">
            <a:off x="4645025" y="2349500"/>
            <a:ext cx="647700" cy="2376488"/>
          </a:xfrm>
          <a:prstGeom prst="line">
            <a:avLst/>
          </a:prstGeom>
          <a:noFill/>
          <a:ln w="381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 flipH="1" flipV="1">
            <a:off x="684213" y="3284538"/>
            <a:ext cx="647700" cy="2376487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 flipV="1">
            <a:off x="4645025" y="2349500"/>
            <a:ext cx="647700" cy="2376488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6657" name="Group 33"/>
          <p:cNvGrpSpPr>
            <a:grpSpLocks/>
          </p:cNvGrpSpPr>
          <p:nvPr/>
        </p:nvGrpSpPr>
        <p:grpSpPr bwMode="auto">
          <a:xfrm>
            <a:off x="612775" y="2276475"/>
            <a:ext cx="4103688" cy="1081088"/>
            <a:chOff x="567" y="1434"/>
            <a:chExt cx="2585" cy="681"/>
          </a:xfrm>
        </p:grpSpPr>
        <p:sp>
          <p:nvSpPr>
            <p:cNvPr id="26653" name="Oval 29"/>
            <p:cNvSpPr>
              <a:spLocks noChangeArrowheads="1"/>
            </p:cNvSpPr>
            <p:nvPr/>
          </p:nvSpPr>
          <p:spPr bwMode="auto">
            <a:xfrm>
              <a:off x="567" y="1979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E8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4" name="Oval 30"/>
            <p:cNvSpPr>
              <a:spLocks noChangeArrowheads="1"/>
            </p:cNvSpPr>
            <p:nvPr/>
          </p:nvSpPr>
          <p:spPr bwMode="auto">
            <a:xfrm>
              <a:off x="3016" y="1434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E8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60" name="Group 36"/>
          <p:cNvGrpSpPr>
            <a:grpSpLocks/>
          </p:cNvGrpSpPr>
          <p:nvPr/>
        </p:nvGrpSpPr>
        <p:grpSpPr bwMode="auto">
          <a:xfrm>
            <a:off x="1260475" y="4652963"/>
            <a:ext cx="4176713" cy="1079500"/>
            <a:chOff x="975" y="2931"/>
            <a:chExt cx="2631" cy="680"/>
          </a:xfrm>
        </p:grpSpPr>
        <p:sp>
          <p:nvSpPr>
            <p:cNvPr id="26655" name="Oval 31"/>
            <p:cNvSpPr>
              <a:spLocks noChangeArrowheads="1"/>
            </p:cNvSpPr>
            <p:nvPr/>
          </p:nvSpPr>
          <p:spPr bwMode="auto">
            <a:xfrm>
              <a:off x="3470" y="2931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E8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6" name="Oval 32"/>
            <p:cNvSpPr>
              <a:spLocks noChangeArrowheads="1"/>
            </p:cNvSpPr>
            <p:nvPr/>
          </p:nvSpPr>
          <p:spPr bwMode="auto">
            <a:xfrm>
              <a:off x="975" y="3475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E8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5940425" y="2133600"/>
            <a:ext cx="3203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1. Прямая А</a:t>
            </a:r>
            <a:r>
              <a:rPr lang="ru-RU" b="1" baseline="-25000" dirty="0"/>
              <a:t>1</a:t>
            </a:r>
            <a:r>
              <a:rPr lang="ru-RU" b="1" dirty="0"/>
              <a:t>С</a:t>
            </a:r>
            <a:r>
              <a:rPr lang="ru-RU" b="1" baseline="-25000" dirty="0"/>
              <a:t>1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5940425" y="2997200"/>
            <a:ext cx="3203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2. Прямая АС</a:t>
            </a:r>
            <a:endParaRPr lang="ru-RU" b="1" baseline="-25000" dirty="0"/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5744386" y="3766933"/>
            <a:ext cx="3419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u="sng" dirty="0"/>
              <a:t>АА</a:t>
            </a:r>
            <a:r>
              <a:rPr lang="ru-RU" b="1" u="sng" baseline="-25000" dirty="0"/>
              <a:t>1</a:t>
            </a:r>
            <a:r>
              <a:rPr lang="ru-RU" b="1" u="sng" dirty="0"/>
              <a:t>С</a:t>
            </a:r>
            <a:r>
              <a:rPr lang="ru-RU" b="1" u="sng" baseline="-25000" dirty="0"/>
              <a:t>1</a:t>
            </a:r>
            <a:r>
              <a:rPr lang="ru-RU" b="1" u="sng" dirty="0"/>
              <a:t>С - сечение</a:t>
            </a:r>
          </a:p>
        </p:txBody>
      </p:sp>
      <p:sp>
        <p:nvSpPr>
          <p:cNvPr id="395264" name="Text Box 2048"/>
          <p:cNvSpPr txBox="1">
            <a:spLocks noChangeArrowheads="1"/>
          </p:cNvSpPr>
          <p:nvPr/>
        </p:nvSpPr>
        <p:spPr bwMode="auto">
          <a:xfrm>
            <a:off x="6516688" y="4652963"/>
            <a:ext cx="1223962" cy="1311275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FFCCFF"/>
              </a:gs>
              <a:gs pos="100000">
                <a:srgbClr val="FF00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 b="1" dirty="0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11648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5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5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5" grpId="0" animBg="1"/>
      <p:bldP spid="26659" grpId="0" animBg="1"/>
      <p:bldP spid="26658" grpId="0" animBg="1"/>
      <p:bldP spid="26652" grpId="0" animBg="1"/>
      <p:bldP spid="26637" grpId="0" animBg="1"/>
      <p:bldP spid="84996" grpId="0"/>
      <p:bldP spid="3952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71" name="Freeform 19" descr="Точечные ромбики"/>
          <p:cNvSpPr>
            <a:spLocks/>
          </p:cNvSpPr>
          <p:nvPr/>
        </p:nvSpPr>
        <p:spPr bwMode="auto">
          <a:xfrm>
            <a:off x="981728" y="2538805"/>
            <a:ext cx="3381375" cy="3432175"/>
          </a:xfrm>
          <a:custGeom>
            <a:avLst/>
            <a:gdLst>
              <a:gd name="T0" fmla="*/ 0 w 2130"/>
              <a:gd name="T1" fmla="*/ 573 h 2116"/>
              <a:gd name="T2" fmla="*/ 0 w 2130"/>
              <a:gd name="T3" fmla="*/ 2116 h 2116"/>
              <a:gd name="T4" fmla="*/ 2130 w 2130"/>
              <a:gd name="T5" fmla="*/ 1567 h 2116"/>
              <a:gd name="T6" fmla="*/ 2117 w 2130"/>
              <a:gd name="T7" fmla="*/ 0 h 2116"/>
              <a:gd name="T8" fmla="*/ 0 w 2130"/>
              <a:gd name="T9" fmla="*/ 573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30" h="2116">
                <a:moveTo>
                  <a:pt x="0" y="573"/>
                </a:moveTo>
                <a:lnTo>
                  <a:pt x="0" y="2116"/>
                </a:lnTo>
                <a:lnTo>
                  <a:pt x="2130" y="1567"/>
                </a:lnTo>
                <a:lnTo>
                  <a:pt x="2117" y="0"/>
                </a:lnTo>
                <a:lnTo>
                  <a:pt x="0" y="573"/>
                </a:lnTo>
                <a:close/>
              </a:path>
            </a:pathLst>
          </a:custGeom>
          <a:pattFill prst="dotDmnd">
            <a:fgClr>
              <a:srgbClr val="FF00FF"/>
            </a:fgClr>
            <a:bgClr>
              <a:srgbClr val="FFB0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50825" y="333375"/>
            <a:ext cx="87137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3200" b="1" dirty="0" smtClean="0"/>
              <a:t>N2. </a:t>
            </a:r>
            <a:r>
              <a:rPr lang="ru-RU" sz="3200" b="1" dirty="0"/>
              <a:t>Построить сечение, определяемое пересекающимися прямыми </a:t>
            </a:r>
            <a:r>
              <a:rPr lang="ru-RU" sz="3200" b="1" i="1" dirty="0"/>
              <a:t>АС</a:t>
            </a:r>
            <a:r>
              <a:rPr lang="ru-RU" sz="3200" b="1" i="1" baseline="-25000" dirty="0"/>
              <a:t>1</a:t>
            </a:r>
            <a:r>
              <a:rPr lang="ru-RU" sz="3200" b="1" baseline="-25000" dirty="0"/>
              <a:t> </a:t>
            </a:r>
            <a:r>
              <a:rPr lang="ru-RU" sz="3200" b="1" dirty="0"/>
              <a:t>и </a:t>
            </a:r>
            <a:r>
              <a:rPr lang="ru-RU" sz="3200" b="1" i="1" dirty="0"/>
              <a:t>А</a:t>
            </a:r>
            <a:r>
              <a:rPr lang="ru-RU" sz="3200" b="1" i="1" baseline="-25000" dirty="0"/>
              <a:t>1</a:t>
            </a:r>
            <a:r>
              <a:rPr lang="ru-RU" sz="3200" b="1" i="1" dirty="0"/>
              <a:t>С.</a:t>
            </a:r>
            <a:r>
              <a:rPr lang="ru-RU" dirty="0"/>
              <a:t> 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982663" y="3567113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051050" y="2560638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 flipV="1">
            <a:off x="971550" y="2560638"/>
            <a:ext cx="107950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 flipV="1">
            <a:off x="3275013" y="2560638"/>
            <a:ext cx="107950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V="1">
            <a:off x="971550" y="5008563"/>
            <a:ext cx="1079500" cy="10080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 flipV="1">
            <a:off x="3275013" y="5008563"/>
            <a:ext cx="107950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2051050" y="2560638"/>
            <a:ext cx="23050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>
            <a:off x="4356100" y="2566988"/>
            <a:ext cx="0" cy="237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539750" y="594518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А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395288" y="335280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А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1763713" y="1912938"/>
            <a:ext cx="7921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В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4283075" y="205422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С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3275013" y="34210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</a:t>
            </a:r>
            <a:r>
              <a:rPr lang="en-US" sz="3200" b="1" baseline="-25000" dirty="0"/>
              <a:t>1</a:t>
            </a:r>
            <a:endParaRPr lang="ru-RU" sz="3200" b="1" dirty="0"/>
          </a:p>
        </p:txBody>
      </p:sp>
      <p:sp>
        <p:nvSpPr>
          <p:cNvPr id="47124" name="Text Box 20"/>
          <p:cNvSpPr txBox="1">
            <a:spLocks noChangeArrowheads="1"/>
          </p:cNvSpPr>
          <p:nvPr/>
        </p:nvSpPr>
        <p:spPr bwMode="auto">
          <a:xfrm>
            <a:off x="3348038" y="5945188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</a:t>
            </a:r>
            <a:endParaRPr lang="ru-RU" sz="3200" b="1" dirty="0"/>
          </a:p>
        </p:txBody>
      </p:sp>
      <p:sp>
        <p:nvSpPr>
          <p:cNvPr id="74752" name="Text Box 0"/>
          <p:cNvSpPr txBox="1">
            <a:spLocks noChangeArrowheads="1"/>
          </p:cNvSpPr>
          <p:nvPr/>
        </p:nvSpPr>
        <p:spPr bwMode="auto">
          <a:xfrm>
            <a:off x="1547813" y="4505325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В</a:t>
            </a:r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4500563" y="479425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С</a:t>
            </a:r>
          </a:p>
        </p:txBody>
      </p:sp>
      <p:sp>
        <p:nvSpPr>
          <p:cNvPr id="74754" name="Line 2"/>
          <p:cNvSpPr>
            <a:spLocks noChangeShapeType="1"/>
          </p:cNvSpPr>
          <p:nvPr/>
        </p:nvSpPr>
        <p:spPr bwMode="auto">
          <a:xfrm flipV="1">
            <a:off x="1106969" y="2545691"/>
            <a:ext cx="3384550" cy="3384550"/>
          </a:xfrm>
          <a:prstGeom prst="line">
            <a:avLst/>
          </a:prstGeom>
          <a:noFill/>
          <a:ln w="57150">
            <a:solidFill>
              <a:srgbClr val="CC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971550" y="3568700"/>
            <a:ext cx="3384550" cy="1439863"/>
          </a:xfrm>
          <a:prstGeom prst="line">
            <a:avLst/>
          </a:prstGeom>
          <a:noFill/>
          <a:ln w="57150">
            <a:solidFill>
              <a:srgbClr val="CC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74769" name="Group 17"/>
          <p:cNvGrpSpPr>
            <a:grpSpLocks/>
          </p:cNvGrpSpPr>
          <p:nvPr/>
        </p:nvGrpSpPr>
        <p:grpSpPr bwMode="auto">
          <a:xfrm>
            <a:off x="1042988" y="2636838"/>
            <a:ext cx="3313112" cy="3311525"/>
            <a:chOff x="1383" y="1480"/>
            <a:chExt cx="2087" cy="2086"/>
          </a:xfrm>
        </p:grpSpPr>
        <p:sp>
          <p:nvSpPr>
            <p:cNvPr id="74767" name="Line 15"/>
            <p:cNvSpPr>
              <a:spLocks noChangeShapeType="1"/>
            </p:cNvSpPr>
            <p:nvPr/>
          </p:nvSpPr>
          <p:spPr bwMode="auto">
            <a:xfrm flipV="1">
              <a:off x="1383" y="1480"/>
              <a:ext cx="1996" cy="543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768" name="Line 16"/>
            <p:cNvSpPr>
              <a:spLocks noChangeShapeType="1"/>
            </p:cNvSpPr>
            <p:nvPr/>
          </p:nvSpPr>
          <p:spPr bwMode="auto">
            <a:xfrm flipV="1">
              <a:off x="1383" y="3022"/>
              <a:ext cx="2087" cy="544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4770" name="Group 18"/>
          <p:cNvGrpSpPr>
            <a:grpSpLocks/>
          </p:cNvGrpSpPr>
          <p:nvPr/>
        </p:nvGrpSpPr>
        <p:grpSpPr bwMode="auto">
          <a:xfrm>
            <a:off x="981728" y="2553378"/>
            <a:ext cx="3384550" cy="3457575"/>
            <a:chOff x="1338" y="1434"/>
            <a:chExt cx="2132" cy="2178"/>
          </a:xfrm>
        </p:grpSpPr>
        <p:sp>
          <p:nvSpPr>
            <p:cNvPr id="74756" name="Line 4"/>
            <p:cNvSpPr>
              <a:spLocks noChangeShapeType="1"/>
            </p:cNvSpPr>
            <p:nvPr/>
          </p:nvSpPr>
          <p:spPr bwMode="auto">
            <a:xfrm flipV="1">
              <a:off x="1338" y="2069"/>
              <a:ext cx="0" cy="1543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757" name="Line 5"/>
            <p:cNvSpPr>
              <a:spLocks noChangeShapeType="1"/>
            </p:cNvSpPr>
            <p:nvPr/>
          </p:nvSpPr>
          <p:spPr bwMode="auto">
            <a:xfrm flipV="1">
              <a:off x="3470" y="1434"/>
              <a:ext cx="0" cy="1543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4766" name="Group 14"/>
          <p:cNvGrpSpPr>
            <a:grpSpLocks/>
          </p:cNvGrpSpPr>
          <p:nvPr/>
        </p:nvGrpSpPr>
        <p:grpSpPr bwMode="auto">
          <a:xfrm>
            <a:off x="898525" y="3425825"/>
            <a:ext cx="3600450" cy="1727200"/>
            <a:chOff x="1292" y="1979"/>
            <a:chExt cx="2268" cy="1088"/>
          </a:xfrm>
        </p:grpSpPr>
        <p:sp>
          <p:nvSpPr>
            <p:cNvPr id="74764" name="Oval 12"/>
            <p:cNvSpPr>
              <a:spLocks noChangeArrowheads="1"/>
            </p:cNvSpPr>
            <p:nvPr/>
          </p:nvSpPr>
          <p:spPr bwMode="auto">
            <a:xfrm>
              <a:off x="3424" y="2931"/>
              <a:ext cx="136" cy="13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CC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765" name="Oval 13"/>
            <p:cNvSpPr>
              <a:spLocks noChangeArrowheads="1"/>
            </p:cNvSpPr>
            <p:nvPr/>
          </p:nvSpPr>
          <p:spPr bwMode="auto">
            <a:xfrm>
              <a:off x="1292" y="1979"/>
              <a:ext cx="136" cy="13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CC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4763" name="Group 11"/>
          <p:cNvGrpSpPr>
            <a:grpSpLocks/>
          </p:cNvGrpSpPr>
          <p:nvPr/>
        </p:nvGrpSpPr>
        <p:grpSpPr bwMode="auto">
          <a:xfrm>
            <a:off x="898525" y="2489200"/>
            <a:ext cx="3529013" cy="3600450"/>
            <a:chOff x="1292" y="1389"/>
            <a:chExt cx="2223" cy="2268"/>
          </a:xfrm>
        </p:grpSpPr>
        <p:sp>
          <p:nvSpPr>
            <p:cNvPr id="74760" name="Oval 8"/>
            <p:cNvSpPr>
              <a:spLocks noChangeArrowheads="1"/>
            </p:cNvSpPr>
            <p:nvPr/>
          </p:nvSpPr>
          <p:spPr bwMode="auto">
            <a:xfrm>
              <a:off x="1292" y="3521"/>
              <a:ext cx="136" cy="13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CC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761" name="Oval 9"/>
            <p:cNvSpPr>
              <a:spLocks noChangeArrowheads="1"/>
            </p:cNvSpPr>
            <p:nvPr/>
          </p:nvSpPr>
          <p:spPr bwMode="auto">
            <a:xfrm>
              <a:off x="3379" y="1389"/>
              <a:ext cx="136" cy="13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CC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4752975" y="2352675"/>
            <a:ext cx="4427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1. Прямые А</a:t>
            </a:r>
            <a:r>
              <a:rPr lang="ru-RU" sz="3200" b="1" baseline="-25000" dirty="0"/>
              <a:t>1</a:t>
            </a:r>
            <a:r>
              <a:rPr lang="ru-RU" sz="3200" b="1" dirty="0"/>
              <a:t>С</a:t>
            </a:r>
            <a:r>
              <a:rPr lang="ru-RU" sz="3200" b="1" baseline="-25000" dirty="0"/>
              <a:t>1</a:t>
            </a:r>
            <a:r>
              <a:rPr lang="ru-RU" sz="3200" b="1" dirty="0"/>
              <a:t> и АС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4752975" y="3216275"/>
            <a:ext cx="4427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2. Прямые АА</a:t>
            </a:r>
            <a:r>
              <a:rPr lang="ru-RU" sz="3200" b="1" baseline="-25000" dirty="0"/>
              <a:t>1</a:t>
            </a:r>
            <a:r>
              <a:rPr lang="ru-RU" sz="3200" b="1" dirty="0"/>
              <a:t> и СС</a:t>
            </a:r>
            <a:r>
              <a:rPr lang="ru-RU" sz="3200" b="1" baseline="-25000" dirty="0"/>
              <a:t>1</a:t>
            </a:r>
            <a:endParaRPr lang="ru-RU" sz="3200" b="1" dirty="0"/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5184775" y="4079875"/>
            <a:ext cx="39957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u="sng" dirty="0"/>
              <a:t>АА</a:t>
            </a:r>
            <a:r>
              <a:rPr lang="ru-RU" sz="3200" b="1" u="sng" baseline="-25000" dirty="0"/>
              <a:t>1</a:t>
            </a:r>
            <a:r>
              <a:rPr lang="ru-RU" sz="3200" b="1" u="sng" dirty="0"/>
              <a:t>С</a:t>
            </a:r>
            <a:r>
              <a:rPr lang="ru-RU" sz="3200" b="1" u="sng" baseline="-25000" dirty="0"/>
              <a:t>1</a:t>
            </a:r>
            <a:r>
              <a:rPr lang="ru-RU" sz="3200" b="1" u="sng" dirty="0"/>
              <a:t>С - сечение</a:t>
            </a:r>
          </a:p>
        </p:txBody>
      </p:sp>
      <p:sp>
        <p:nvSpPr>
          <p:cNvPr id="396288" name="Text Box 1024"/>
          <p:cNvSpPr txBox="1">
            <a:spLocks noChangeArrowheads="1"/>
          </p:cNvSpPr>
          <p:nvPr/>
        </p:nvSpPr>
        <p:spPr bwMode="auto">
          <a:xfrm>
            <a:off x="6300788" y="4868863"/>
            <a:ext cx="1223962" cy="1311275"/>
          </a:xfrm>
          <a:prstGeom prst="rect">
            <a:avLst/>
          </a:prstGeom>
          <a:gradFill rotWithShape="1">
            <a:gsLst>
              <a:gs pos="0">
                <a:srgbClr val="FF99FF"/>
              </a:gs>
              <a:gs pos="50000">
                <a:srgbClr val="FF99FF">
                  <a:gamma/>
                  <a:tint val="27451"/>
                  <a:invGamma/>
                </a:srgbClr>
              </a:gs>
              <a:gs pos="100000">
                <a:srgbClr val="FF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 b="1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396289" name="Text Box 1025"/>
          <p:cNvSpPr txBox="1">
            <a:spLocks noChangeArrowheads="1"/>
          </p:cNvSpPr>
          <p:nvPr/>
        </p:nvSpPr>
        <p:spPr bwMode="auto">
          <a:xfrm>
            <a:off x="5508625" y="6308725"/>
            <a:ext cx="2881313" cy="4889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/>
              <a:t>(следствие 2)</a:t>
            </a:r>
          </a:p>
        </p:txBody>
      </p:sp>
    </p:spTree>
    <p:extLst>
      <p:ext uri="{BB962C8B-B14F-4D97-AF65-F5344CB8AC3E}">
        <p14:creationId xmlns:p14="http://schemas.microsoft.com/office/powerpoint/2010/main" val="343034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6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6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6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71" grpId="0" animBg="1"/>
      <p:bldP spid="74754" grpId="0" animBg="1"/>
      <p:bldP spid="74755" grpId="0" animBg="1"/>
      <p:bldP spid="83970" grpId="0"/>
      <p:bldP spid="83971" grpId="0"/>
      <p:bldP spid="83972" grpId="0"/>
      <p:bldP spid="396288" grpId="0" animBg="1"/>
      <p:bldP spid="3962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2" name="Freeform 24"/>
          <p:cNvSpPr>
            <a:spLocks/>
          </p:cNvSpPr>
          <p:nvPr/>
        </p:nvSpPr>
        <p:spPr bwMode="auto">
          <a:xfrm>
            <a:off x="1910549" y="3720138"/>
            <a:ext cx="3082925" cy="2684462"/>
          </a:xfrm>
          <a:custGeom>
            <a:avLst/>
            <a:gdLst>
              <a:gd name="T0" fmla="*/ 0 w 1942"/>
              <a:gd name="T1" fmla="*/ 0 h 1691"/>
              <a:gd name="T2" fmla="*/ 1205 w 1942"/>
              <a:gd name="T3" fmla="*/ 1691 h 1691"/>
              <a:gd name="T4" fmla="*/ 1942 w 1942"/>
              <a:gd name="T5" fmla="*/ 445 h 1691"/>
              <a:gd name="T6" fmla="*/ 0 w 1942"/>
              <a:gd name="T7" fmla="*/ 0 h 1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2" h="1691">
                <a:moveTo>
                  <a:pt x="0" y="0"/>
                </a:moveTo>
                <a:lnTo>
                  <a:pt x="1205" y="1691"/>
                </a:lnTo>
                <a:lnTo>
                  <a:pt x="1942" y="445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66FF">
                  <a:gamma/>
                  <a:tint val="54118"/>
                  <a:invGamma/>
                </a:srgbClr>
              </a:gs>
              <a:gs pos="50000">
                <a:srgbClr val="0066FF"/>
              </a:gs>
              <a:gs pos="100000">
                <a:srgbClr val="0066FF">
                  <a:gamma/>
                  <a:tint val="54118"/>
                  <a:invGamma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cmpd="sng">
                <a:solidFill>
                  <a:srgbClr val="FF00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95288" y="333375"/>
            <a:ext cx="84597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3200" b="1" dirty="0" smtClean="0"/>
              <a:t>N3. </a:t>
            </a:r>
            <a:r>
              <a:rPr lang="ru-RU" sz="3200" b="1" dirty="0"/>
              <a:t>Построить сечение по прямой </a:t>
            </a:r>
            <a:r>
              <a:rPr lang="ru-RU" b="1" i="1" dirty="0"/>
              <a:t>BC </a:t>
            </a:r>
            <a:r>
              <a:rPr lang="ru-RU" b="1" dirty="0"/>
              <a:t>и</a:t>
            </a:r>
            <a:r>
              <a:rPr lang="ru-RU" dirty="0"/>
              <a:t>   </a:t>
            </a:r>
          </a:p>
          <a:p>
            <a:pPr algn="just"/>
            <a:r>
              <a:rPr lang="ru-RU" dirty="0"/>
              <a:t>       </a:t>
            </a:r>
            <a:r>
              <a:rPr lang="ru-RU" sz="3200" b="1" dirty="0"/>
              <a:t>точке </a:t>
            </a:r>
            <a:r>
              <a:rPr lang="ru-RU" sz="3200" b="1" i="1" dirty="0"/>
              <a:t>М</a:t>
            </a:r>
            <a:r>
              <a:rPr lang="ru-RU" sz="3200" b="1" dirty="0"/>
              <a:t>.</a:t>
            </a:r>
            <a:r>
              <a:rPr lang="ru-RU" sz="3200" dirty="0"/>
              <a:t> </a:t>
            </a:r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 flipV="1">
            <a:off x="755650" y="4437063"/>
            <a:ext cx="4248150" cy="14398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H="1">
            <a:off x="3852863" y="4437063"/>
            <a:ext cx="1150937" cy="1944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H="1" flipV="1">
            <a:off x="755650" y="5876925"/>
            <a:ext cx="3097213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 flipH="1">
            <a:off x="755650" y="1989138"/>
            <a:ext cx="2160588" cy="3887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2916238" y="1989138"/>
            <a:ext cx="2016125" cy="2447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395288" y="594995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А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5003800" y="436562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В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3837550" y="62785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2700338" y="1481138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Р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971550" y="3213100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М</a:t>
            </a:r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 flipH="1" flipV="1">
            <a:off x="1908175" y="3716338"/>
            <a:ext cx="1871663" cy="26654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>
            <a:off x="1979613" y="3716338"/>
            <a:ext cx="3024187" cy="720725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44" name="Oval 16"/>
          <p:cNvSpPr>
            <a:spLocks noChangeArrowheads="1"/>
          </p:cNvSpPr>
          <p:nvPr/>
        </p:nvSpPr>
        <p:spPr bwMode="auto">
          <a:xfrm>
            <a:off x="1836738" y="3644900"/>
            <a:ext cx="215900" cy="215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 flipH="1">
            <a:off x="3837550" y="4447952"/>
            <a:ext cx="1150937" cy="194468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8147" name="Group 19"/>
          <p:cNvGrpSpPr>
            <a:grpSpLocks/>
          </p:cNvGrpSpPr>
          <p:nvPr/>
        </p:nvGrpSpPr>
        <p:grpSpPr bwMode="auto">
          <a:xfrm>
            <a:off x="3708400" y="4365625"/>
            <a:ext cx="1368425" cy="2087563"/>
            <a:chOff x="2608" y="2750"/>
            <a:chExt cx="862" cy="1315"/>
          </a:xfrm>
        </p:grpSpPr>
        <p:sp>
          <p:nvSpPr>
            <p:cNvPr id="48145" name="Oval 17"/>
            <p:cNvSpPr>
              <a:spLocks noChangeArrowheads="1"/>
            </p:cNvSpPr>
            <p:nvPr/>
          </p:nvSpPr>
          <p:spPr bwMode="auto">
            <a:xfrm>
              <a:off x="2608" y="3929"/>
              <a:ext cx="136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6" name="Oval 18"/>
            <p:cNvSpPr>
              <a:spLocks noChangeArrowheads="1"/>
            </p:cNvSpPr>
            <p:nvPr/>
          </p:nvSpPr>
          <p:spPr bwMode="auto">
            <a:xfrm>
              <a:off x="3334" y="2750"/>
              <a:ext cx="136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5435600" y="1773238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1. Прямая ВС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5508625" y="2492375"/>
            <a:ext cx="34559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2. Прямая СМ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5508625" y="3929063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u="sng" dirty="0"/>
              <a:t>ВСМ - сечение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5435600" y="3213100"/>
            <a:ext cx="34559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3. Прямая ВМ</a:t>
            </a:r>
          </a:p>
        </p:txBody>
      </p:sp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6516688" y="4652963"/>
            <a:ext cx="1223962" cy="1311275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FFCCFF"/>
              </a:gs>
              <a:gs pos="100000">
                <a:srgbClr val="FF00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 b="1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343046" name="Rectangle 6"/>
          <p:cNvSpPr>
            <a:spLocks noChangeArrowheads="1"/>
          </p:cNvSpPr>
          <p:nvPr/>
        </p:nvSpPr>
        <p:spPr bwMode="auto">
          <a:xfrm>
            <a:off x="5795963" y="6105525"/>
            <a:ext cx="2592387" cy="56356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endParaRPr lang="ru-RU" b="1"/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ru-RU" b="1"/>
              <a:t>(следствие 1)</a:t>
            </a:r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2916238" y="1989138"/>
            <a:ext cx="863600" cy="4392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98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52" grpId="0" animBg="1"/>
      <p:bldP spid="48148" grpId="0" animBg="1"/>
      <p:bldP spid="48149" grpId="0" animBg="1"/>
      <p:bldP spid="48153" grpId="0" animBg="1"/>
      <p:bldP spid="82946" grpId="0"/>
      <p:bldP spid="82947" grpId="0"/>
      <p:bldP spid="82948" grpId="0"/>
      <p:bldP spid="82949" grpId="0"/>
      <p:bldP spid="343045" grpId="0" animBg="1"/>
      <p:bldP spid="3430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043" name="Group 3"/>
          <p:cNvGrpSpPr>
            <a:grpSpLocks/>
          </p:cNvGrpSpPr>
          <p:nvPr/>
        </p:nvGrpSpPr>
        <p:grpSpPr bwMode="auto">
          <a:xfrm>
            <a:off x="900113" y="2636838"/>
            <a:ext cx="3382962" cy="3529012"/>
            <a:chOff x="567" y="1661"/>
            <a:chExt cx="2131" cy="2223"/>
          </a:xfrm>
        </p:grpSpPr>
        <p:sp>
          <p:nvSpPr>
            <p:cNvPr id="343041" name="Freeform 1"/>
            <p:cNvSpPr>
              <a:spLocks/>
            </p:cNvSpPr>
            <p:nvPr/>
          </p:nvSpPr>
          <p:spPr bwMode="auto">
            <a:xfrm>
              <a:off x="2018" y="1661"/>
              <a:ext cx="680" cy="2223"/>
            </a:xfrm>
            <a:custGeom>
              <a:avLst/>
              <a:gdLst>
                <a:gd name="T0" fmla="*/ 0 w 680"/>
                <a:gd name="T1" fmla="*/ 2223 h 2223"/>
                <a:gd name="T2" fmla="*/ 0 w 680"/>
                <a:gd name="T3" fmla="*/ 680 h 2223"/>
                <a:gd name="T4" fmla="*/ 680 w 680"/>
                <a:gd name="T5" fmla="*/ 0 h 2223"/>
                <a:gd name="T6" fmla="*/ 680 w 680"/>
                <a:gd name="T7" fmla="*/ 1588 h 2223"/>
                <a:gd name="T8" fmla="*/ 0 w 680"/>
                <a:gd name="T9" fmla="*/ 2223 h 2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2223">
                  <a:moveTo>
                    <a:pt x="0" y="2223"/>
                  </a:moveTo>
                  <a:lnTo>
                    <a:pt x="0" y="680"/>
                  </a:lnTo>
                  <a:lnTo>
                    <a:pt x="680" y="0"/>
                  </a:lnTo>
                  <a:lnTo>
                    <a:pt x="680" y="1588"/>
                  </a:lnTo>
                  <a:lnTo>
                    <a:pt x="0" y="2223"/>
                  </a:lnTo>
                  <a:close/>
                </a:path>
              </a:pathLst>
            </a:custGeom>
            <a:solidFill>
              <a:srgbClr val="FFFF00">
                <a:alpha val="46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3040" name="Freeform 0"/>
            <p:cNvSpPr>
              <a:spLocks/>
            </p:cNvSpPr>
            <p:nvPr/>
          </p:nvSpPr>
          <p:spPr bwMode="auto">
            <a:xfrm>
              <a:off x="567" y="1661"/>
              <a:ext cx="680" cy="2223"/>
            </a:xfrm>
            <a:custGeom>
              <a:avLst/>
              <a:gdLst>
                <a:gd name="T0" fmla="*/ 0 w 680"/>
                <a:gd name="T1" fmla="*/ 2223 h 2223"/>
                <a:gd name="T2" fmla="*/ 0 w 680"/>
                <a:gd name="T3" fmla="*/ 680 h 2223"/>
                <a:gd name="T4" fmla="*/ 680 w 680"/>
                <a:gd name="T5" fmla="*/ 0 h 2223"/>
                <a:gd name="T6" fmla="*/ 680 w 680"/>
                <a:gd name="T7" fmla="*/ 1588 h 2223"/>
                <a:gd name="T8" fmla="*/ 0 w 680"/>
                <a:gd name="T9" fmla="*/ 2223 h 2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2223">
                  <a:moveTo>
                    <a:pt x="0" y="2223"/>
                  </a:moveTo>
                  <a:lnTo>
                    <a:pt x="0" y="680"/>
                  </a:lnTo>
                  <a:lnTo>
                    <a:pt x="680" y="0"/>
                  </a:lnTo>
                  <a:lnTo>
                    <a:pt x="680" y="1588"/>
                  </a:lnTo>
                  <a:lnTo>
                    <a:pt x="0" y="2223"/>
                  </a:lnTo>
                  <a:close/>
                </a:path>
              </a:pathLst>
            </a:custGeom>
            <a:solidFill>
              <a:srgbClr val="FFFF00">
                <a:alpha val="46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7829" name="Freeform 5"/>
          <p:cNvSpPr>
            <a:spLocks/>
          </p:cNvSpPr>
          <p:nvPr/>
        </p:nvSpPr>
        <p:spPr bwMode="auto">
          <a:xfrm>
            <a:off x="904875" y="2702389"/>
            <a:ext cx="3378200" cy="2222500"/>
          </a:xfrm>
          <a:custGeom>
            <a:avLst/>
            <a:gdLst>
              <a:gd name="T0" fmla="*/ 0 w 2128"/>
              <a:gd name="T1" fmla="*/ 640 h 1400"/>
              <a:gd name="T2" fmla="*/ 1488 w 2128"/>
              <a:gd name="T3" fmla="*/ 1400 h 1400"/>
              <a:gd name="T4" fmla="*/ 2128 w 2128"/>
              <a:gd name="T5" fmla="*/ 744 h 1400"/>
              <a:gd name="T6" fmla="*/ 688 w 2128"/>
              <a:gd name="T7" fmla="*/ 0 h 1400"/>
              <a:gd name="T8" fmla="*/ 0 w 2128"/>
              <a:gd name="T9" fmla="*/ 640 h 1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8" h="1400">
                <a:moveTo>
                  <a:pt x="0" y="640"/>
                </a:moveTo>
                <a:lnTo>
                  <a:pt x="1488" y="1400"/>
                </a:lnTo>
                <a:lnTo>
                  <a:pt x="2128" y="744"/>
                </a:lnTo>
                <a:lnTo>
                  <a:pt x="688" y="0"/>
                </a:lnTo>
                <a:lnTo>
                  <a:pt x="0" y="640"/>
                </a:ln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50000">
                <a:srgbClr val="FF6600"/>
              </a:gs>
              <a:gs pos="100000">
                <a:srgbClr val="FFCC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911225" y="3711575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979613" y="2705100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 flipV="1">
            <a:off x="900113" y="2705100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V="1">
            <a:off x="3203575" y="2705100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 flipV="1">
            <a:off x="900113" y="5153025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V="1">
            <a:off x="3203575" y="5153025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>
            <a:off x="1979613" y="2705100"/>
            <a:ext cx="23050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>
            <a:off x="4284663" y="2778125"/>
            <a:ext cx="0" cy="237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468313" y="608965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А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323850" y="3497263"/>
            <a:ext cx="792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А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3205163" y="35734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В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4211638" y="22018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С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5792" name="Text Box 16"/>
          <p:cNvSpPr txBox="1">
            <a:spLocks noChangeArrowheads="1"/>
          </p:cNvSpPr>
          <p:nvPr/>
        </p:nvSpPr>
        <p:spPr bwMode="auto">
          <a:xfrm>
            <a:off x="1549400" y="206057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ysClr val="windowText" lastClr="000000"/>
                </a:solidFill>
              </a:rPr>
              <a:t>D</a:t>
            </a:r>
            <a:r>
              <a:rPr lang="en-US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1476375" y="4721225"/>
            <a:ext cx="7921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ysClr val="windowText" lastClr="000000"/>
                </a:solidFill>
              </a:rPr>
              <a:t>D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5795" name="Text Box 19"/>
          <p:cNvSpPr txBox="1">
            <a:spLocks noChangeArrowheads="1"/>
          </p:cNvSpPr>
          <p:nvPr/>
        </p:nvSpPr>
        <p:spPr bwMode="auto">
          <a:xfrm>
            <a:off x="4356100" y="472122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75796" name="Rectangle 20"/>
          <p:cNvSpPr>
            <a:spLocks noChangeArrowheads="1"/>
          </p:cNvSpPr>
          <p:nvPr/>
        </p:nvSpPr>
        <p:spPr bwMode="auto">
          <a:xfrm>
            <a:off x="-36513" y="479316"/>
            <a:ext cx="91455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b="1" dirty="0" smtClean="0"/>
              <a:t>N4. </a:t>
            </a:r>
            <a:r>
              <a:rPr lang="ru-RU" b="1" dirty="0"/>
              <a:t>Определите вид сечения куба </a:t>
            </a:r>
            <a:r>
              <a:rPr lang="ru-RU" b="1" i="1" dirty="0"/>
              <a:t>АВСДА</a:t>
            </a:r>
            <a:r>
              <a:rPr lang="ru-RU" b="1" i="1" baseline="-25000" dirty="0"/>
              <a:t>1</a:t>
            </a:r>
            <a:r>
              <a:rPr lang="ru-RU" b="1" i="1" dirty="0"/>
              <a:t>В</a:t>
            </a:r>
            <a:r>
              <a:rPr lang="ru-RU" b="1" i="1" baseline="-25000" dirty="0"/>
              <a:t>1</a:t>
            </a:r>
            <a:r>
              <a:rPr lang="ru-RU" b="1" i="1" dirty="0"/>
              <a:t>С</a:t>
            </a:r>
            <a:r>
              <a:rPr lang="ru-RU" b="1" i="1" baseline="-25000" dirty="0"/>
              <a:t>1</a:t>
            </a:r>
            <a:r>
              <a:rPr lang="ru-RU" b="1" i="1" dirty="0"/>
              <a:t>Д</a:t>
            </a:r>
            <a:r>
              <a:rPr lang="ru-RU" b="1" i="1" baseline="-25000" dirty="0"/>
              <a:t>1</a:t>
            </a:r>
            <a:r>
              <a:rPr lang="ru-RU" b="1" dirty="0"/>
              <a:t> плоскостью, проходящей через ребро </a:t>
            </a:r>
            <a:r>
              <a:rPr lang="ru-RU" b="1" i="1" dirty="0"/>
              <a:t>А</a:t>
            </a:r>
            <a:r>
              <a:rPr lang="ru-RU" b="1" i="1" baseline="-25000" dirty="0"/>
              <a:t>1</a:t>
            </a:r>
            <a:r>
              <a:rPr lang="ru-RU" b="1" i="1" dirty="0"/>
              <a:t>Д</a:t>
            </a:r>
            <a:r>
              <a:rPr lang="ru-RU" b="1" i="1" baseline="-25000" dirty="0"/>
              <a:t>1</a:t>
            </a:r>
            <a:r>
              <a:rPr lang="ru-RU" b="1" dirty="0"/>
              <a:t> и середину ребра </a:t>
            </a:r>
            <a:r>
              <a:rPr lang="ru-RU" b="1" i="1" dirty="0"/>
              <a:t>ВВ</a:t>
            </a:r>
            <a:r>
              <a:rPr lang="ru-RU" b="1" i="1" baseline="-25000" dirty="0"/>
              <a:t>1</a:t>
            </a:r>
            <a:r>
              <a:rPr lang="ru-RU" b="1" dirty="0"/>
              <a:t>.</a:t>
            </a:r>
          </a:p>
        </p:txBody>
      </p:sp>
      <p:sp>
        <p:nvSpPr>
          <p:cNvPr id="75797" name="Line 21"/>
          <p:cNvSpPr>
            <a:spLocks noChangeShapeType="1"/>
          </p:cNvSpPr>
          <p:nvPr/>
        </p:nvSpPr>
        <p:spPr bwMode="auto">
          <a:xfrm flipV="1">
            <a:off x="898526" y="2699536"/>
            <a:ext cx="1081087" cy="10080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99" name="Text Box 23"/>
          <p:cNvSpPr txBox="1">
            <a:spLocks noChangeArrowheads="1"/>
          </p:cNvSpPr>
          <p:nvPr/>
        </p:nvSpPr>
        <p:spPr bwMode="auto">
          <a:xfrm>
            <a:off x="3132138" y="6092825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В</a:t>
            </a:r>
          </a:p>
        </p:txBody>
      </p:sp>
      <p:sp>
        <p:nvSpPr>
          <p:cNvPr id="77824" name="Line 0"/>
          <p:cNvSpPr>
            <a:spLocks noChangeShapeType="1"/>
          </p:cNvSpPr>
          <p:nvPr/>
        </p:nvSpPr>
        <p:spPr bwMode="auto">
          <a:xfrm>
            <a:off x="1981200" y="2708275"/>
            <a:ext cx="2376488" cy="122555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7825" name="Line 1"/>
          <p:cNvSpPr>
            <a:spLocks noChangeShapeType="1"/>
          </p:cNvSpPr>
          <p:nvPr/>
        </p:nvSpPr>
        <p:spPr bwMode="auto">
          <a:xfrm>
            <a:off x="900113" y="3716338"/>
            <a:ext cx="2376487" cy="12255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7826" name="Line 2"/>
          <p:cNvSpPr>
            <a:spLocks noChangeShapeType="1"/>
          </p:cNvSpPr>
          <p:nvPr/>
        </p:nvSpPr>
        <p:spPr bwMode="auto">
          <a:xfrm flipV="1">
            <a:off x="3276600" y="3933825"/>
            <a:ext cx="936625" cy="1008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43042" name="Group 2"/>
          <p:cNvGrpSpPr>
            <a:grpSpLocks/>
          </p:cNvGrpSpPr>
          <p:nvPr/>
        </p:nvGrpSpPr>
        <p:grpSpPr bwMode="auto">
          <a:xfrm>
            <a:off x="2413000" y="4797425"/>
            <a:ext cx="935038" cy="723900"/>
            <a:chOff x="1520" y="3022"/>
            <a:chExt cx="589" cy="456"/>
          </a:xfrm>
        </p:grpSpPr>
        <p:sp>
          <p:nvSpPr>
            <p:cNvPr id="75794" name="Text Box 18"/>
            <p:cNvSpPr txBox="1">
              <a:spLocks noChangeArrowheads="1"/>
            </p:cNvSpPr>
            <p:nvPr/>
          </p:nvSpPr>
          <p:spPr bwMode="auto">
            <a:xfrm>
              <a:off x="1520" y="3113"/>
              <a:ext cx="49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3200" b="1">
                  <a:solidFill>
                    <a:srgbClr val="FF0000"/>
                  </a:solidFill>
                </a:rPr>
                <a:t>М</a:t>
              </a:r>
            </a:p>
          </p:txBody>
        </p:sp>
        <p:sp>
          <p:nvSpPr>
            <p:cNvPr id="75798" name="Oval 22"/>
            <p:cNvSpPr>
              <a:spLocks noChangeArrowheads="1"/>
            </p:cNvSpPr>
            <p:nvPr/>
          </p:nvSpPr>
          <p:spPr bwMode="auto">
            <a:xfrm>
              <a:off x="1973" y="3022"/>
              <a:ext cx="136" cy="136"/>
            </a:xfrm>
            <a:prstGeom prst="ellipse">
              <a:avLst/>
            </a:prstGeom>
            <a:solidFill>
              <a:srgbClr val="FF6600"/>
            </a:solidFill>
            <a:ln w="2857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43044" name="Group 4"/>
          <p:cNvGrpSpPr>
            <a:grpSpLocks/>
          </p:cNvGrpSpPr>
          <p:nvPr/>
        </p:nvGrpSpPr>
        <p:grpSpPr bwMode="auto">
          <a:xfrm>
            <a:off x="4140200" y="3357563"/>
            <a:ext cx="1009650" cy="647700"/>
            <a:chOff x="2608" y="2115"/>
            <a:chExt cx="636" cy="408"/>
          </a:xfrm>
        </p:grpSpPr>
        <p:sp>
          <p:nvSpPr>
            <p:cNvPr id="77828" name="Oval 4"/>
            <p:cNvSpPr>
              <a:spLocks noChangeArrowheads="1"/>
            </p:cNvSpPr>
            <p:nvPr/>
          </p:nvSpPr>
          <p:spPr bwMode="auto">
            <a:xfrm>
              <a:off x="2608" y="2387"/>
              <a:ext cx="136" cy="136"/>
            </a:xfrm>
            <a:prstGeom prst="ellipse">
              <a:avLst/>
            </a:prstGeom>
            <a:solidFill>
              <a:srgbClr val="FF6600"/>
            </a:solidFill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831" name="Text Box 7"/>
            <p:cNvSpPr txBox="1">
              <a:spLocks noChangeArrowheads="1"/>
            </p:cNvSpPr>
            <p:nvPr/>
          </p:nvSpPr>
          <p:spPr bwMode="auto">
            <a:xfrm>
              <a:off x="2745" y="2115"/>
              <a:ext cx="4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3200" b="1">
                  <a:solidFill>
                    <a:srgbClr val="FF0000"/>
                  </a:solidFill>
                </a:rPr>
                <a:t>К</a:t>
              </a:r>
            </a:p>
          </p:txBody>
        </p:sp>
      </p:grp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003800" y="1844675"/>
            <a:ext cx="39957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1. Прямая А</a:t>
            </a:r>
            <a:r>
              <a:rPr lang="ru-RU" sz="3200" b="1" baseline="-25000" dirty="0"/>
              <a:t>1</a:t>
            </a:r>
            <a:r>
              <a:rPr lang="ru-RU" sz="3200" b="1" dirty="0"/>
              <a:t>М</a:t>
            </a:r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5003800" y="3284538"/>
            <a:ext cx="39957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3</a:t>
            </a:r>
            <a:r>
              <a:rPr lang="ru-RU" sz="3200" b="1" dirty="0"/>
              <a:t>. Прямая </a:t>
            </a:r>
            <a:r>
              <a:rPr lang="en-US" sz="3200" b="1" dirty="0"/>
              <a:t>D</a:t>
            </a:r>
            <a:r>
              <a:rPr lang="en-US" sz="3200" b="1" baseline="-25000" dirty="0"/>
              <a:t>1</a:t>
            </a:r>
            <a:r>
              <a:rPr lang="en-US" sz="3200" b="1" dirty="0"/>
              <a:t>K</a:t>
            </a:r>
            <a:endParaRPr lang="ru-RU" sz="3200" b="1" dirty="0"/>
          </a:p>
        </p:txBody>
      </p:sp>
      <p:grpSp>
        <p:nvGrpSpPr>
          <p:cNvPr id="77840" name="Group 16"/>
          <p:cNvGrpSpPr>
            <a:grpSpLocks/>
          </p:cNvGrpSpPr>
          <p:nvPr/>
        </p:nvGrpSpPr>
        <p:grpSpPr bwMode="auto">
          <a:xfrm>
            <a:off x="5003800" y="2562225"/>
            <a:ext cx="4176713" cy="582613"/>
            <a:chOff x="3152" y="1614"/>
            <a:chExt cx="2631" cy="367"/>
          </a:xfrm>
        </p:grpSpPr>
        <p:sp>
          <p:nvSpPr>
            <p:cNvPr id="77833" name="Text Box 9"/>
            <p:cNvSpPr txBox="1">
              <a:spLocks noChangeArrowheads="1"/>
            </p:cNvSpPr>
            <p:nvPr/>
          </p:nvSpPr>
          <p:spPr bwMode="auto">
            <a:xfrm>
              <a:off x="3152" y="1616"/>
              <a:ext cx="251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dirty="0"/>
                <a:t>2</a:t>
              </a:r>
              <a:r>
                <a:rPr lang="ru-RU" sz="3200" b="1" dirty="0"/>
                <a:t>. Прямая МК  </a:t>
              </a:r>
            </a:p>
          </p:txBody>
        </p:sp>
        <p:sp>
          <p:nvSpPr>
            <p:cNvPr id="77835" name="Line 11"/>
            <p:cNvSpPr>
              <a:spLocks noChangeShapeType="1"/>
            </p:cNvSpPr>
            <p:nvPr/>
          </p:nvSpPr>
          <p:spPr bwMode="auto">
            <a:xfrm flipH="1">
              <a:off x="5012" y="1661"/>
              <a:ext cx="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836" name="Line 12"/>
            <p:cNvSpPr>
              <a:spLocks noChangeShapeType="1"/>
            </p:cNvSpPr>
            <p:nvPr/>
          </p:nvSpPr>
          <p:spPr bwMode="auto">
            <a:xfrm flipH="1">
              <a:off x="5058" y="1661"/>
              <a:ext cx="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838" name="Text Box 14"/>
            <p:cNvSpPr txBox="1">
              <a:spLocks noChangeArrowheads="1"/>
            </p:cNvSpPr>
            <p:nvPr/>
          </p:nvSpPr>
          <p:spPr bwMode="auto">
            <a:xfrm>
              <a:off x="5057" y="1614"/>
              <a:ext cx="72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dirty="0"/>
                <a:t>A</a:t>
              </a:r>
              <a:r>
                <a:rPr lang="en-US" sz="3200" b="1" baseline="-25000" dirty="0"/>
                <a:t>1</a:t>
              </a:r>
              <a:r>
                <a:rPr lang="en-US" sz="3200" b="1" dirty="0"/>
                <a:t>D</a:t>
              </a:r>
              <a:r>
                <a:rPr lang="en-US" sz="3200" b="1" baseline="-25000" dirty="0"/>
                <a:t>1</a:t>
              </a:r>
              <a:endParaRPr lang="ru-RU" sz="3200" b="1" baseline="-25000" dirty="0"/>
            </a:p>
          </p:txBody>
        </p:sp>
      </p:grp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5148263" y="4149725"/>
            <a:ext cx="3851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u="sng" dirty="0"/>
              <a:t>A</a:t>
            </a:r>
            <a:r>
              <a:rPr lang="en-US" sz="3200" b="1" u="sng" baseline="-25000" dirty="0"/>
              <a:t>1</a:t>
            </a:r>
            <a:r>
              <a:rPr lang="en-US" sz="3200" b="1" u="sng" dirty="0"/>
              <a:t>D</a:t>
            </a:r>
            <a:r>
              <a:rPr lang="en-US" sz="3200" b="1" u="sng" baseline="-25000" dirty="0"/>
              <a:t>1</a:t>
            </a:r>
            <a:r>
              <a:rPr lang="en-US" sz="3200" b="1" u="sng" dirty="0"/>
              <a:t>KM - </a:t>
            </a:r>
            <a:r>
              <a:rPr lang="ru-RU" sz="3200" b="1" u="sng" dirty="0"/>
              <a:t>сечение</a:t>
            </a:r>
          </a:p>
        </p:txBody>
      </p:sp>
    </p:spTree>
    <p:extLst>
      <p:ext uri="{BB962C8B-B14F-4D97-AF65-F5344CB8AC3E}">
        <p14:creationId xmlns:p14="http://schemas.microsoft.com/office/powerpoint/2010/main" val="309928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4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1000"/>
                                        <p:tgtEl>
                                          <p:spTgt spid="343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7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nimBg="1"/>
      <p:bldP spid="75797" grpId="0" animBg="1"/>
      <p:bldP spid="77824" grpId="0" animBg="1"/>
      <p:bldP spid="77825" grpId="0" animBg="1"/>
      <p:bldP spid="77826" grpId="0" animBg="1"/>
      <p:bldP spid="77832" grpId="0"/>
      <p:bldP spid="77834" grpId="0"/>
      <p:bldP spid="778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018" name="Group 2"/>
          <p:cNvGrpSpPr>
            <a:grpSpLocks/>
          </p:cNvGrpSpPr>
          <p:nvPr/>
        </p:nvGrpSpPr>
        <p:grpSpPr bwMode="auto">
          <a:xfrm>
            <a:off x="971550" y="2708275"/>
            <a:ext cx="3384550" cy="3457575"/>
            <a:chOff x="612" y="1706"/>
            <a:chExt cx="2132" cy="2178"/>
          </a:xfrm>
        </p:grpSpPr>
        <p:sp>
          <p:nvSpPr>
            <p:cNvPr id="342017" name="Freeform 1"/>
            <p:cNvSpPr>
              <a:spLocks/>
            </p:cNvSpPr>
            <p:nvPr/>
          </p:nvSpPr>
          <p:spPr bwMode="auto">
            <a:xfrm>
              <a:off x="612" y="1706"/>
              <a:ext cx="2132" cy="635"/>
            </a:xfrm>
            <a:custGeom>
              <a:avLst/>
              <a:gdLst>
                <a:gd name="T0" fmla="*/ 0 w 2132"/>
                <a:gd name="T1" fmla="*/ 635 h 635"/>
                <a:gd name="T2" fmla="*/ 680 w 2132"/>
                <a:gd name="T3" fmla="*/ 0 h 635"/>
                <a:gd name="T4" fmla="*/ 2132 w 2132"/>
                <a:gd name="T5" fmla="*/ 0 h 635"/>
                <a:gd name="T6" fmla="*/ 1452 w 2132"/>
                <a:gd name="T7" fmla="*/ 635 h 635"/>
                <a:gd name="T8" fmla="*/ 0 w 2132"/>
                <a:gd name="T9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2" h="635">
                  <a:moveTo>
                    <a:pt x="0" y="635"/>
                  </a:moveTo>
                  <a:lnTo>
                    <a:pt x="680" y="0"/>
                  </a:lnTo>
                  <a:lnTo>
                    <a:pt x="2132" y="0"/>
                  </a:lnTo>
                  <a:lnTo>
                    <a:pt x="1452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66FF33">
                <a:alpha val="3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2016" name="Freeform 0"/>
            <p:cNvSpPr>
              <a:spLocks/>
            </p:cNvSpPr>
            <p:nvPr/>
          </p:nvSpPr>
          <p:spPr bwMode="auto">
            <a:xfrm>
              <a:off x="612" y="3249"/>
              <a:ext cx="2132" cy="635"/>
            </a:xfrm>
            <a:custGeom>
              <a:avLst/>
              <a:gdLst>
                <a:gd name="T0" fmla="*/ 0 w 2132"/>
                <a:gd name="T1" fmla="*/ 635 h 635"/>
                <a:gd name="T2" fmla="*/ 680 w 2132"/>
                <a:gd name="T3" fmla="*/ 0 h 635"/>
                <a:gd name="T4" fmla="*/ 2132 w 2132"/>
                <a:gd name="T5" fmla="*/ 0 h 635"/>
                <a:gd name="T6" fmla="*/ 1452 w 2132"/>
                <a:gd name="T7" fmla="*/ 635 h 635"/>
                <a:gd name="T8" fmla="*/ 0 w 2132"/>
                <a:gd name="T9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2" h="635">
                  <a:moveTo>
                    <a:pt x="0" y="635"/>
                  </a:moveTo>
                  <a:lnTo>
                    <a:pt x="680" y="0"/>
                  </a:lnTo>
                  <a:lnTo>
                    <a:pt x="2132" y="0"/>
                  </a:lnTo>
                  <a:lnTo>
                    <a:pt x="1452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66FF33">
                <a:alpha val="3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1932" name="Freeform 12"/>
          <p:cNvSpPr>
            <a:spLocks/>
          </p:cNvSpPr>
          <p:nvPr/>
        </p:nvSpPr>
        <p:spPr bwMode="auto">
          <a:xfrm>
            <a:off x="1030288" y="2708275"/>
            <a:ext cx="3325812" cy="3454400"/>
          </a:xfrm>
          <a:custGeom>
            <a:avLst/>
            <a:gdLst>
              <a:gd name="T0" fmla="*/ 328 w 2095"/>
              <a:gd name="T1" fmla="*/ 276 h 2176"/>
              <a:gd name="T2" fmla="*/ 1316 w 2095"/>
              <a:gd name="T3" fmla="*/ 0 h 2176"/>
              <a:gd name="T4" fmla="*/ 2095 w 2095"/>
              <a:gd name="T5" fmla="*/ 1537 h 2176"/>
              <a:gd name="T6" fmla="*/ 0 w 2095"/>
              <a:gd name="T7" fmla="*/ 2176 h 2176"/>
              <a:gd name="T8" fmla="*/ 328 w 2095"/>
              <a:gd name="T9" fmla="*/ 27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5" h="2176">
                <a:moveTo>
                  <a:pt x="328" y="276"/>
                </a:moveTo>
                <a:lnTo>
                  <a:pt x="1316" y="0"/>
                </a:lnTo>
                <a:lnTo>
                  <a:pt x="2095" y="1537"/>
                </a:lnTo>
                <a:lnTo>
                  <a:pt x="0" y="2176"/>
                </a:lnTo>
                <a:lnTo>
                  <a:pt x="328" y="276"/>
                </a:lnTo>
                <a:close/>
              </a:path>
            </a:pathLst>
          </a:custGeom>
          <a:gradFill rotWithShape="1">
            <a:gsLst>
              <a:gs pos="0">
                <a:srgbClr val="FF4F4F"/>
              </a:gs>
              <a:gs pos="100000">
                <a:srgbClr val="FF4F4F">
                  <a:gamma/>
                  <a:tint val="5098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982663" y="3711575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2051050" y="2705100"/>
            <a:ext cx="2301875" cy="245110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V="1">
            <a:off x="971550" y="2705100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 flipV="1">
            <a:off x="3275013" y="2705100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 flipV="1">
            <a:off x="971550" y="5153025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V="1">
            <a:off x="3275013" y="5153025"/>
            <a:ext cx="10795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10" name="Line 10"/>
          <p:cNvSpPr>
            <a:spLocks noChangeShapeType="1"/>
          </p:cNvSpPr>
          <p:nvPr/>
        </p:nvSpPr>
        <p:spPr bwMode="auto">
          <a:xfrm>
            <a:off x="2051050" y="2705100"/>
            <a:ext cx="23050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11" name="Line 11"/>
          <p:cNvSpPr>
            <a:spLocks noChangeShapeType="1"/>
          </p:cNvSpPr>
          <p:nvPr/>
        </p:nvSpPr>
        <p:spPr bwMode="auto">
          <a:xfrm>
            <a:off x="4356100" y="2778125"/>
            <a:ext cx="0" cy="237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539750" y="6089650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А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395288" y="34972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А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1763713" y="213360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В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4283075" y="22018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С</a:t>
            </a:r>
            <a:r>
              <a:rPr lang="ru-RU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3203575" y="37131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ysClr val="windowText" lastClr="000000"/>
                </a:solidFill>
              </a:rPr>
              <a:t>D</a:t>
            </a:r>
            <a:r>
              <a:rPr lang="en-US" sz="3200" b="1" baseline="-25000" dirty="0">
                <a:solidFill>
                  <a:sysClr val="windowText" lastClr="000000"/>
                </a:solidFill>
              </a:rPr>
              <a:t>1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3203575" y="6021388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</a:t>
            </a:r>
            <a:endParaRPr lang="ru-RU" sz="3200" b="1" dirty="0"/>
          </a:p>
        </p:txBody>
      </p:sp>
      <p:sp>
        <p:nvSpPr>
          <p:cNvPr id="76818" name="Text Box 18"/>
          <p:cNvSpPr txBox="1">
            <a:spLocks noChangeArrowheads="1"/>
          </p:cNvSpPr>
          <p:nvPr/>
        </p:nvSpPr>
        <p:spPr bwMode="auto">
          <a:xfrm>
            <a:off x="1620838" y="4724400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В</a:t>
            </a:r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4427538" y="4721225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323850" y="441325"/>
            <a:ext cx="84248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3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N5</a:t>
            </a:r>
            <a:r>
              <a:rPr lang="ru-RU" sz="3200" dirty="0" smtClean="0">
                <a:solidFill>
                  <a:sysClr val="windowText" lastClr="000000"/>
                </a:solidFill>
                <a:cs typeface="Times New Roman" pitchFamily="18" charset="0"/>
              </a:rPr>
              <a:t>. </a:t>
            </a:r>
            <a:r>
              <a:rPr lang="ru-RU" sz="3200" dirty="0">
                <a:solidFill>
                  <a:sysClr val="windowText" lastClr="000000"/>
                </a:solidFill>
              </a:rPr>
              <a:t>Постройте</a:t>
            </a:r>
            <a:r>
              <a:rPr lang="ru-RU" sz="3200" dirty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ru-RU" sz="3200" dirty="0">
                <a:solidFill>
                  <a:sysClr val="windowText" lastClr="000000"/>
                </a:solidFill>
              </a:rPr>
              <a:t>сечение куба плоскостью, проходящей через точку М и прямую АС .</a:t>
            </a:r>
            <a:r>
              <a:rPr lang="ru-RU" sz="32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ysClr val="windowText" lastClr="000000"/>
              </a:solidFill>
              <a:latin typeface="Times New Roman" pitchFamily="18" charset="0"/>
            </a:endParaRPr>
          </a:p>
        </p:txBody>
      </p:sp>
      <p:sp>
        <p:nvSpPr>
          <p:cNvPr id="81923" name="Oval 3"/>
          <p:cNvSpPr>
            <a:spLocks noChangeArrowheads="1"/>
          </p:cNvSpPr>
          <p:nvPr/>
        </p:nvSpPr>
        <p:spPr bwMode="auto">
          <a:xfrm>
            <a:off x="2987675" y="2565400"/>
            <a:ext cx="215900" cy="215900"/>
          </a:xfrm>
          <a:prstGeom prst="ellipse">
            <a:avLst/>
          </a:prstGeom>
          <a:solidFill>
            <a:srgbClr val="CC0000"/>
          </a:solidFill>
          <a:ln w="12700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flipV="1">
            <a:off x="971550" y="5157788"/>
            <a:ext cx="3384550" cy="1008062"/>
          </a:xfrm>
          <a:prstGeom prst="line">
            <a:avLst/>
          </a:prstGeom>
          <a:noFill/>
          <a:ln w="76200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 flipH="1" flipV="1">
            <a:off x="3132138" y="2708275"/>
            <a:ext cx="1223962" cy="2449513"/>
          </a:xfrm>
          <a:prstGeom prst="line">
            <a:avLst/>
          </a:prstGeom>
          <a:noFill/>
          <a:ln w="76200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H="1">
            <a:off x="1547813" y="2708275"/>
            <a:ext cx="1512887" cy="433388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 flipH="1">
            <a:off x="1044575" y="3141663"/>
            <a:ext cx="503238" cy="2951162"/>
          </a:xfrm>
          <a:prstGeom prst="line">
            <a:avLst/>
          </a:prstGeom>
          <a:noFill/>
          <a:ln w="76200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1931" name="Group 11"/>
          <p:cNvGrpSpPr>
            <a:grpSpLocks/>
          </p:cNvGrpSpPr>
          <p:nvPr/>
        </p:nvGrpSpPr>
        <p:grpSpPr bwMode="auto">
          <a:xfrm>
            <a:off x="900113" y="5013325"/>
            <a:ext cx="3600450" cy="1223963"/>
            <a:chOff x="975" y="3158"/>
            <a:chExt cx="2268" cy="771"/>
          </a:xfrm>
        </p:grpSpPr>
        <p:sp>
          <p:nvSpPr>
            <p:cNvPr id="81929" name="Oval 9"/>
            <p:cNvSpPr>
              <a:spLocks noChangeArrowheads="1"/>
            </p:cNvSpPr>
            <p:nvPr/>
          </p:nvSpPr>
          <p:spPr bwMode="auto">
            <a:xfrm>
              <a:off x="3107" y="3158"/>
              <a:ext cx="136" cy="136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0" name="Oval 10"/>
            <p:cNvSpPr>
              <a:spLocks noChangeArrowheads="1"/>
            </p:cNvSpPr>
            <p:nvPr/>
          </p:nvSpPr>
          <p:spPr bwMode="auto">
            <a:xfrm>
              <a:off x="975" y="3793"/>
              <a:ext cx="136" cy="136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1936" name="Group 16"/>
          <p:cNvGrpSpPr>
            <a:grpSpLocks/>
          </p:cNvGrpSpPr>
          <p:nvPr/>
        </p:nvGrpSpPr>
        <p:grpSpPr bwMode="auto">
          <a:xfrm>
            <a:off x="1116013" y="2492375"/>
            <a:ext cx="792162" cy="792163"/>
            <a:chOff x="1111" y="1570"/>
            <a:chExt cx="499" cy="499"/>
          </a:xfrm>
        </p:grpSpPr>
        <p:sp>
          <p:nvSpPr>
            <p:cNvPr id="81924" name="Text Box 4"/>
            <p:cNvSpPr txBox="1">
              <a:spLocks noChangeArrowheads="1"/>
            </p:cNvSpPr>
            <p:nvPr/>
          </p:nvSpPr>
          <p:spPr bwMode="auto">
            <a:xfrm>
              <a:off x="1111" y="1570"/>
              <a:ext cx="4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66FF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3200" b="1">
                  <a:solidFill>
                    <a:srgbClr val="CC0000"/>
                  </a:solidFill>
                </a:rPr>
                <a:t>К</a:t>
              </a:r>
            </a:p>
          </p:txBody>
        </p:sp>
        <p:sp>
          <p:nvSpPr>
            <p:cNvPr id="81933" name="Oval 13"/>
            <p:cNvSpPr>
              <a:spLocks noChangeArrowheads="1"/>
            </p:cNvSpPr>
            <p:nvPr/>
          </p:nvSpPr>
          <p:spPr bwMode="auto">
            <a:xfrm>
              <a:off x="1292" y="1933"/>
              <a:ext cx="136" cy="136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1934" name="Text Box 14"/>
          <p:cNvSpPr txBox="1">
            <a:spLocks noChangeArrowheads="1"/>
          </p:cNvSpPr>
          <p:nvPr/>
        </p:nvSpPr>
        <p:spPr bwMode="auto">
          <a:xfrm>
            <a:off x="2844800" y="191611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CC0000"/>
                </a:solidFill>
              </a:rPr>
              <a:t>М</a:t>
            </a:r>
          </a:p>
        </p:txBody>
      </p:sp>
      <p:sp>
        <p:nvSpPr>
          <p:cNvPr id="81937" name="Text Box 17"/>
          <p:cNvSpPr txBox="1">
            <a:spLocks noChangeArrowheads="1"/>
          </p:cNvSpPr>
          <p:nvPr/>
        </p:nvSpPr>
        <p:spPr bwMode="auto">
          <a:xfrm>
            <a:off x="5329238" y="1844675"/>
            <a:ext cx="3635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1. Прямая СМ</a:t>
            </a:r>
          </a:p>
        </p:txBody>
      </p:sp>
      <p:sp>
        <p:nvSpPr>
          <p:cNvPr id="81938" name="Text Box 18"/>
          <p:cNvSpPr txBox="1">
            <a:spLocks noChangeArrowheads="1"/>
          </p:cNvSpPr>
          <p:nvPr/>
        </p:nvSpPr>
        <p:spPr bwMode="auto">
          <a:xfrm>
            <a:off x="5329238" y="2708275"/>
            <a:ext cx="4067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ysClr val="windowText" lastClr="000000"/>
                </a:solidFill>
              </a:rPr>
              <a:t>2. Прямая МК </a:t>
            </a:r>
            <a:r>
              <a:rPr lang="en-US" sz="3200" b="1" dirty="0">
                <a:solidFill>
                  <a:sysClr val="windowText" lastClr="000000"/>
                </a:solidFill>
              </a:rPr>
              <a:t>II AC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81939" name="Text Box 19"/>
          <p:cNvSpPr txBox="1">
            <a:spLocks noChangeArrowheads="1"/>
          </p:cNvSpPr>
          <p:nvPr/>
        </p:nvSpPr>
        <p:spPr bwMode="auto">
          <a:xfrm>
            <a:off x="5364163" y="3500438"/>
            <a:ext cx="3635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ysClr val="windowText" lastClr="000000"/>
                </a:solidFill>
              </a:rPr>
              <a:t>3</a:t>
            </a:r>
            <a:r>
              <a:rPr lang="ru-RU" sz="3200" b="1" dirty="0">
                <a:solidFill>
                  <a:sysClr val="windowText" lastClr="000000"/>
                </a:solidFill>
              </a:rPr>
              <a:t>. Прямая </a:t>
            </a:r>
            <a:r>
              <a:rPr lang="en-US" sz="3200" b="1" dirty="0">
                <a:solidFill>
                  <a:sysClr val="windowText" lastClr="000000"/>
                </a:solidFill>
              </a:rPr>
              <a:t>AK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81940" name="Text Box 20"/>
          <p:cNvSpPr txBox="1">
            <a:spLocks noChangeArrowheads="1"/>
          </p:cNvSpPr>
          <p:nvPr/>
        </p:nvSpPr>
        <p:spPr bwMode="auto">
          <a:xfrm>
            <a:off x="5508625" y="4437063"/>
            <a:ext cx="3635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u="sng" dirty="0">
                <a:solidFill>
                  <a:sysClr val="windowText" lastClr="000000"/>
                </a:solidFill>
              </a:rPr>
              <a:t>AK</a:t>
            </a:r>
            <a:r>
              <a:rPr lang="ru-RU" sz="3200" b="1" u="sng" dirty="0">
                <a:solidFill>
                  <a:sysClr val="windowText" lastClr="000000"/>
                </a:solidFill>
              </a:rPr>
              <a:t>МС - сечение</a:t>
            </a:r>
          </a:p>
        </p:txBody>
      </p:sp>
    </p:spTree>
    <p:extLst>
      <p:ext uri="{BB962C8B-B14F-4D97-AF65-F5344CB8AC3E}">
        <p14:creationId xmlns:p14="http://schemas.microsoft.com/office/powerpoint/2010/main" val="10880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3420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2" grpId="0" animBg="1"/>
      <p:bldP spid="81926" grpId="0" animBg="1"/>
      <p:bldP spid="81927" grpId="0" animBg="1"/>
      <p:bldP spid="81928" grpId="0" animBg="1"/>
      <p:bldP spid="81937" grpId="0"/>
      <p:bldP spid="81938" grpId="0"/>
      <p:bldP spid="81939" grpId="0"/>
      <p:bldP spid="819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Freeform 2050"/>
          <p:cNvSpPr>
            <a:spLocks/>
          </p:cNvSpPr>
          <p:nvPr/>
        </p:nvSpPr>
        <p:spPr bwMode="auto">
          <a:xfrm>
            <a:off x="684213" y="1746250"/>
            <a:ext cx="3887787" cy="3770313"/>
          </a:xfrm>
          <a:custGeom>
            <a:avLst/>
            <a:gdLst>
              <a:gd name="T0" fmla="*/ 0 w 2449"/>
              <a:gd name="T1" fmla="*/ 2375 h 2375"/>
              <a:gd name="T2" fmla="*/ 2449 w 2449"/>
              <a:gd name="T3" fmla="*/ 1378 h 2375"/>
              <a:gd name="T4" fmla="*/ 1088 w 2449"/>
              <a:gd name="T5" fmla="*/ 0 h 2375"/>
              <a:gd name="T6" fmla="*/ 0 w 2449"/>
              <a:gd name="T7" fmla="*/ 2375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9" h="2375">
                <a:moveTo>
                  <a:pt x="0" y="2375"/>
                </a:moveTo>
                <a:lnTo>
                  <a:pt x="2449" y="1378"/>
                </a:lnTo>
                <a:lnTo>
                  <a:pt x="1088" y="0"/>
                </a:lnTo>
                <a:lnTo>
                  <a:pt x="0" y="2375"/>
                </a:lnTo>
                <a:close/>
              </a:path>
            </a:pathLst>
          </a:custGeom>
          <a:solidFill>
            <a:srgbClr val="CC0000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0929" name="Freeform 2049"/>
          <p:cNvSpPr>
            <a:spLocks/>
          </p:cNvSpPr>
          <p:nvPr/>
        </p:nvSpPr>
        <p:spPr bwMode="auto">
          <a:xfrm>
            <a:off x="2411413" y="1700213"/>
            <a:ext cx="2160587" cy="4346575"/>
          </a:xfrm>
          <a:custGeom>
            <a:avLst/>
            <a:gdLst>
              <a:gd name="T0" fmla="*/ 981 w 1361"/>
              <a:gd name="T1" fmla="*/ 2738 h 2738"/>
              <a:gd name="T2" fmla="*/ 0 w 1361"/>
              <a:gd name="T3" fmla="*/ 0 h 2738"/>
              <a:gd name="T4" fmla="*/ 1361 w 1361"/>
              <a:gd name="T5" fmla="*/ 1407 h 2738"/>
              <a:gd name="T6" fmla="*/ 981 w 1361"/>
              <a:gd name="T7" fmla="*/ 2738 h 2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1" h="2738">
                <a:moveTo>
                  <a:pt x="981" y="2738"/>
                </a:moveTo>
                <a:lnTo>
                  <a:pt x="0" y="0"/>
                </a:lnTo>
                <a:lnTo>
                  <a:pt x="1361" y="1407"/>
                </a:lnTo>
                <a:lnTo>
                  <a:pt x="981" y="2738"/>
                </a:lnTo>
                <a:close/>
              </a:path>
            </a:pathLst>
          </a:custGeom>
          <a:solidFill>
            <a:srgbClr val="00FF00">
              <a:alpha val="50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0928" name="Freeform 2048"/>
          <p:cNvSpPr>
            <a:spLocks/>
          </p:cNvSpPr>
          <p:nvPr/>
        </p:nvSpPr>
        <p:spPr bwMode="auto">
          <a:xfrm>
            <a:off x="684213" y="1700213"/>
            <a:ext cx="3287712" cy="4386262"/>
          </a:xfrm>
          <a:custGeom>
            <a:avLst/>
            <a:gdLst>
              <a:gd name="T0" fmla="*/ 0 w 2071"/>
              <a:gd name="T1" fmla="*/ 2404 h 2763"/>
              <a:gd name="T2" fmla="*/ 1088 w 2071"/>
              <a:gd name="T3" fmla="*/ 0 h 2763"/>
              <a:gd name="T4" fmla="*/ 2071 w 2071"/>
              <a:gd name="T5" fmla="*/ 2763 h 2763"/>
              <a:gd name="T6" fmla="*/ 0 w 2071"/>
              <a:gd name="T7" fmla="*/ 2404 h 2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1" h="2763">
                <a:moveTo>
                  <a:pt x="0" y="2404"/>
                </a:moveTo>
                <a:lnTo>
                  <a:pt x="1088" y="0"/>
                </a:lnTo>
                <a:lnTo>
                  <a:pt x="2071" y="2763"/>
                </a:lnTo>
                <a:lnTo>
                  <a:pt x="0" y="2404"/>
                </a:lnTo>
                <a:close/>
              </a:path>
            </a:pathLst>
          </a:custGeom>
          <a:solidFill>
            <a:srgbClr val="FF6600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8" name="Freeform 26" descr="Контурные ромбики"/>
          <p:cNvSpPr>
            <a:spLocks/>
          </p:cNvSpPr>
          <p:nvPr/>
        </p:nvSpPr>
        <p:spPr bwMode="auto">
          <a:xfrm>
            <a:off x="1763713" y="2997200"/>
            <a:ext cx="2160587" cy="3095625"/>
          </a:xfrm>
          <a:custGeom>
            <a:avLst/>
            <a:gdLst>
              <a:gd name="T0" fmla="*/ 1361 w 1361"/>
              <a:gd name="T1" fmla="*/ 1950 h 1950"/>
              <a:gd name="T2" fmla="*/ 1361 w 1361"/>
              <a:gd name="T3" fmla="*/ 136 h 1950"/>
              <a:gd name="T4" fmla="*/ 0 w 1361"/>
              <a:gd name="T5" fmla="*/ 0 h 1950"/>
              <a:gd name="T6" fmla="*/ 1361 w 1361"/>
              <a:gd name="T7" fmla="*/ 1950 h 1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1" h="1950">
                <a:moveTo>
                  <a:pt x="1361" y="1950"/>
                </a:moveTo>
                <a:lnTo>
                  <a:pt x="1361" y="136"/>
                </a:lnTo>
                <a:lnTo>
                  <a:pt x="0" y="0"/>
                </a:lnTo>
                <a:lnTo>
                  <a:pt x="1361" y="1950"/>
                </a:lnTo>
                <a:close/>
              </a:path>
            </a:pathLst>
          </a:custGeom>
          <a:pattFill prst="openDmnd">
            <a:fgClr>
              <a:srgbClr val="FF00FF"/>
            </a:fgClr>
            <a:bgClr>
              <a:srgbClr val="FFA6FF"/>
            </a:bgClr>
          </a:pattFill>
          <a:ln w="9525">
            <a:solidFill>
              <a:srgbClr val="FF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317500"/>
            <a:ext cx="84963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№ 6 </a:t>
            </a:r>
            <a:r>
              <a:rPr lang="ru-RU" sz="3200" b="1" dirty="0"/>
              <a:t>Построить сечение, определенное точками</a:t>
            </a:r>
            <a:r>
              <a:rPr lang="ru-RU" dirty="0"/>
              <a:t> </a:t>
            </a:r>
            <a:r>
              <a:rPr lang="en-US" dirty="0"/>
              <a:t>  </a:t>
            </a:r>
            <a:r>
              <a:rPr lang="en-US" sz="3200" b="1" i="1" dirty="0"/>
              <a:t>K, L, M.</a:t>
            </a:r>
            <a:endParaRPr lang="ru-RU" sz="3200" b="1" i="1" dirty="0"/>
          </a:p>
        </p:txBody>
      </p:sp>
      <p:sp>
        <p:nvSpPr>
          <p:cNvPr id="18433" name="Line 1"/>
          <p:cNvSpPr>
            <a:spLocks noChangeShapeType="1"/>
          </p:cNvSpPr>
          <p:nvPr/>
        </p:nvSpPr>
        <p:spPr bwMode="auto">
          <a:xfrm flipV="1">
            <a:off x="684213" y="3940175"/>
            <a:ext cx="3889375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684213" y="5524500"/>
            <a:ext cx="3313112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 flipV="1">
            <a:off x="3925888" y="3940175"/>
            <a:ext cx="647700" cy="2232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Line 4"/>
          <p:cNvSpPr>
            <a:spLocks noChangeShapeType="1"/>
          </p:cNvSpPr>
          <p:nvPr/>
        </p:nvSpPr>
        <p:spPr bwMode="auto">
          <a:xfrm flipH="1">
            <a:off x="684213" y="1708150"/>
            <a:ext cx="1728787" cy="381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2413000" y="1708150"/>
            <a:ext cx="1584325" cy="4464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2413000" y="1708150"/>
            <a:ext cx="2160588" cy="2232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900113" y="2428875"/>
            <a:ext cx="86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>
                <a:solidFill>
                  <a:srgbClr val="FF00FF"/>
                </a:solidFill>
              </a:rPr>
              <a:t>K</a:t>
            </a:r>
            <a:endParaRPr lang="ru-RU" sz="3600" b="1" i="1">
              <a:solidFill>
                <a:srgbClr val="FF00FF"/>
              </a:solidFill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4141788" y="6172200"/>
            <a:ext cx="86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>
                <a:solidFill>
                  <a:srgbClr val="FF00FF"/>
                </a:solidFill>
              </a:rPr>
              <a:t>M</a:t>
            </a:r>
            <a:endParaRPr lang="ru-RU" sz="3600" b="1" i="1">
              <a:solidFill>
                <a:srgbClr val="FF00FF"/>
              </a:solidFill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141788" y="2644775"/>
            <a:ext cx="86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>
                <a:solidFill>
                  <a:srgbClr val="FF00FF"/>
                </a:solidFill>
              </a:rPr>
              <a:t>L</a:t>
            </a:r>
            <a:endParaRPr lang="ru-RU" sz="3600" b="1" i="1">
              <a:solidFill>
                <a:srgbClr val="FF00FF"/>
              </a:solidFill>
            </a:endParaRP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1765300" y="2997200"/>
            <a:ext cx="2089150" cy="302418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1836738" y="2997200"/>
            <a:ext cx="2016125" cy="2159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V="1">
            <a:off x="3925888" y="3284538"/>
            <a:ext cx="0" cy="273685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1692275" y="2860675"/>
            <a:ext cx="2376488" cy="3313113"/>
            <a:chOff x="1927" y="1802"/>
            <a:chExt cx="1497" cy="2087"/>
          </a:xfrm>
        </p:grpSpPr>
        <p:sp>
          <p:nvSpPr>
            <p:cNvPr id="18440" name="Oval 8"/>
            <p:cNvSpPr>
              <a:spLocks noChangeArrowheads="1"/>
            </p:cNvSpPr>
            <p:nvPr/>
          </p:nvSpPr>
          <p:spPr bwMode="auto">
            <a:xfrm>
              <a:off x="3288" y="3752"/>
              <a:ext cx="136" cy="137"/>
            </a:xfrm>
            <a:prstGeom prst="ellipse">
              <a:avLst/>
            </a:prstGeom>
            <a:gradFill rotWithShape="1">
              <a:gsLst>
                <a:gs pos="0">
                  <a:srgbClr val="FF00FF">
                    <a:gamma/>
                    <a:tint val="19216"/>
                    <a:invGamma/>
                  </a:srgbClr>
                </a:gs>
                <a:gs pos="100000">
                  <a:srgbClr val="FF00FF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3" name="Oval 11"/>
            <p:cNvSpPr>
              <a:spLocks noChangeArrowheads="1"/>
            </p:cNvSpPr>
            <p:nvPr/>
          </p:nvSpPr>
          <p:spPr bwMode="auto">
            <a:xfrm>
              <a:off x="1927" y="1802"/>
              <a:ext cx="136" cy="137"/>
            </a:xfrm>
            <a:prstGeom prst="ellipse">
              <a:avLst/>
            </a:prstGeom>
            <a:gradFill rotWithShape="1">
              <a:gsLst>
                <a:gs pos="0">
                  <a:srgbClr val="FF00FF">
                    <a:gamma/>
                    <a:tint val="19216"/>
                    <a:invGamma/>
                  </a:srgbClr>
                </a:gs>
                <a:gs pos="100000">
                  <a:srgbClr val="FF00FF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3288" y="1983"/>
              <a:ext cx="136" cy="137"/>
            </a:xfrm>
            <a:prstGeom prst="ellipse">
              <a:avLst/>
            </a:prstGeom>
            <a:gradFill rotWithShape="1">
              <a:gsLst>
                <a:gs pos="0">
                  <a:srgbClr val="FF00FF">
                    <a:gamma/>
                    <a:tint val="19216"/>
                    <a:invGamma/>
                  </a:srgbClr>
                </a:gs>
                <a:gs pos="100000">
                  <a:srgbClr val="FF00FF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5581650" y="1849438"/>
            <a:ext cx="33829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3200" b="1" dirty="0"/>
              <a:t> Прямая КМ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5508625" y="2492375"/>
            <a:ext cx="33131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ru-RU" sz="3200" dirty="0"/>
              <a:t> </a:t>
            </a:r>
            <a:r>
              <a:rPr lang="ru-RU" sz="3200" b="1" dirty="0"/>
              <a:t>2.</a:t>
            </a:r>
            <a:r>
              <a:rPr lang="ru-RU" sz="3200" dirty="0"/>
              <a:t> </a:t>
            </a:r>
            <a:r>
              <a:rPr lang="ru-RU" sz="3200" b="1" dirty="0"/>
              <a:t>Прямая М</a:t>
            </a:r>
            <a:r>
              <a:rPr lang="en-US" sz="3200" b="1" dirty="0"/>
              <a:t>L</a:t>
            </a:r>
            <a:r>
              <a:rPr lang="ru-RU" b="1" dirty="0"/>
              <a:t> 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5618163" y="3141663"/>
            <a:ext cx="2914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3200" b="1" dirty="0"/>
              <a:t>3. Прямая К</a:t>
            </a:r>
            <a:r>
              <a:rPr lang="en-US" sz="3200" b="1" dirty="0"/>
              <a:t>L</a:t>
            </a:r>
            <a:endParaRPr lang="ru-RU" sz="3200" b="1" dirty="0"/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5651500" y="3933825"/>
            <a:ext cx="28596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 b="1" dirty="0"/>
              <a:t>КМ</a:t>
            </a:r>
            <a:r>
              <a:rPr lang="en-US" sz="3200" b="1" dirty="0"/>
              <a:t>L</a:t>
            </a:r>
            <a:r>
              <a:rPr lang="ru-RU" sz="3200" b="1" dirty="0"/>
              <a:t> –сечение</a:t>
            </a:r>
          </a:p>
        </p:txBody>
      </p:sp>
      <p:sp>
        <p:nvSpPr>
          <p:cNvPr id="86016" name="Text Box 0"/>
          <p:cNvSpPr txBox="1">
            <a:spLocks noChangeArrowheads="1"/>
          </p:cNvSpPr>
          <p:nvPr/>
        </p:nvSpPr>
        <p:spPr bwMode="auto">
          <a:xfrm>
            <a:off x="468313" y="5516563"/>
            <a:ext cx="7921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А</a:t>
            </a:r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4572000" y="3789363"/>
            <a:ext cx="79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В</a:t>
            </a:r>
          </a:p>
        </p:txBody>
      </p:sp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2268538" y="1196975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Р</a:t>
            </a:r>
          </a:p>
        </p:txBody>
      </p:sp>
      <p:sp>
        <p:nvSpPr>
          <p:cNvPr id="380931" name="Text Box 2051"/>
          <p:cNvSpPr txBox="1">
            <a:spLocks noChangeArrowheads="1"/>
          </p:cNvSpPr>
          <p:nvPr/>
        </p:nvSpPr>
        <p:spPr bwMode="auto">
          <a:xfrm>
            <a:off x="6084888" y="6165850"/>
            <a:ext cx="2160587" cy="4889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/>
              <a:t>(аксиома 1)</a:t>
            </a:r>
          </a:p>
        </p:txBody>
      </p:sp>
      <p:sp>
        <p:nvSpPr>
          <p:cNvPr id="380938" name="Text Box 2058"/>
          <p:cNvSpPr txBox="1">
            <a:spLocks noChangeArrowheads="1"/>
          </p:cNvSpPr>
          <p:nvPr/>
        </p:nvSpPr>
        <p:spPr bwMode="auto">
          <a:xfrm>
            <a:off x="6516688" y="4652963"/>
            <a:ext cx="1223962" cy="1311275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FFCCFF"/>
              </a:gs>
              <a:gs pos="100000">
                <a:srgbClr val="FF00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 b="1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56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380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8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380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20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0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0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0" grpId="0" animBg="1"/>
      <p:bldP spid="380930" grpId="1" animBg="1"/>
      <p:bldP spid="380929" grpId="0" animBg="1"/>
      <p:bldP spid="380929" grpId="1" animBg="1"/>
      <p:bldP spid="380928" grpId="0" animBg="1"/>
      <p:bldP spid="380928" grpId="1" animBg="1"/>
      <p:bldP spid="18458" grpId="0" animBg="1"/>
      <p:bldP spid="18449" grpId="0" animBg="1"/>
      <p:bldP spid="18450" grpId="0" animBg="1"/>
      <p:bldP spid="18451" grpId="0" animBg="1"/>
      <p:bldP spid="18460" grpId="0"/>
      <p:bldP spid="18461" grpId="0"/>
      <p:bldP spid="18462" grpId="0"/>
      <p:bldP spid="18463" grpId="0"/>
      <p:bldP spid="380931" grpId="0" animBg="1"/>
      <p:bldP spid="3809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3" name="Line 29"/>
          <p:cNvSpPr>
            <a:spLocks noChangeShapeType="1"/>
          </p:cNvSpPr>
          <p:nvPr/>
        </p:nvSpPr>
        <p:spPr bwMode="auto">
          <a:xfrm flipH="1">
            <a:off x="3851920" y="3140968"/>
            <a:ext cx="609600" cy="24384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32" name="Freeform 28"/>
          <p:cNvSpPr>
            <a:spLocks/>
          </p:cNvSpPr>
          <p:nvPr/>
        </p:nvSpPr>
        <p:spPr bwMode="auto">
          <a:xfrm>
            <a:off x="3923357" y="3500313"/>
            <a:ext cx="1704975" cy="2028255"/>
          </a:xfrm>
          <a:custGeom>
            <a:avLst/>
            <a:gdLst>
              <a:gd name="T0" fmla="*/ 357187 w 1074"/>
              <a:gd name="T1" fmla="*/ 454025 h 1323"/>
              <a:gd name="T2" fmla="*/ 0 w 1074"/>
              <a:gd name="T3" fmla="*/ 1858963 h 1323"/>
              <a:gd name="T4" fmla="*/ 1062037 w 1074"/>
              <a:gd name="T5" fmla="*/ 2100263 h 1323"/>
              <a:gd name="T6" fmla="*/ 1704975 w 1074"/>
              <a:gd name="T7" fmla="*/ 0 h 1323"/>
              <a:gd name="T8" fmla="*/ 357187 w 1074"/>
              <a:gd name="T9" fmla="*/ 454025 h 13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4"/>
              <a:gd name="T16" fmla="*/ 0 h 1323"/>
              <a:gd name="T17" fmla="*/ 1074 w 1074"/>
              <a:gd name="T18" fmla="*/ 1323 h 13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4" h="1323">
                <a:moveTo>
                  <a:pt x="225" y="286"/>
                </a:moveTo>
                <a:lnTo>
                  <a:pt x="0" y="1171"/>
                </a:lnTo>
                <a:lnTo>
                  <a:pt x="669" y="1323"/>
                </a:lnTo>
                <a:lnTo>
                  <a:pt x="1074" y="0"/>
                </a:lnTo>
                <a:lnTo>
                  <a:pt x="225" y="286"/>
                </a:lnTo>
                <a:close/>
              </a:path>
            </a:pathLst>
          </a:custGeom>
          <a:noFill/>
          <a:ln w="28575" cap="flat" cmpd="sng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07" name="AutoShape 3"/>
          <p:cNvSpPr>
            <a:spLocks noGrp="1" noChangeArrowheads="1"/>
          </p:cNvSpPr>
          <p:nvPr>
            <p:ph type="title"/>
          </p:nvPr>
        </p:nvSpPr>
        <p:spPr>
          <a:xfrm>
            <a:off x="107504" y="548680"/>
            <a:ext cx="8928992" cy="1082824"/>
          </a:xfrm>
        </p:spPr>
        <p:txBody>
          <a:bodyPr>
            <a:noAutofit/>
          </a:bodyPr>
          <a:lstStyle/>
          <a:p>
            <a:pPr eaLnBrk="1" hangingPunct="1"/>
            <a:r>
              <a:rPr lang="ru-RU" sz="4000" b="1" dirty="0" smtClean="0"/>
              <a:t>Сечение тетраэдра -четырехугольник</a:t>
            </a:r>
            <a:endParaRPr lang="ru-RU" sz="4000" b="1" dirty="0" smtClean="0"/>
          </a:p>
        </p:txBody>
      </p:sp>
      <p:grpSp>
        <p:nvGrpSpPr>
          <p:cNvPr id="24582" name="Group 5"/>
          <p:cNvGrpSpPr>
            <a:grpSpLocks/>
          </p:cNvGrpSpPr>
          <p:nvPr/>
        </p:nvGrpSpPr>
        <p:grpSpPr bwMode="auto">
          <a:xfrm>
            <a:off x="3348682" y="2996505"/>
            <a:ext cx="3656013" cy="2741613"/>
            <a:chOff x="2928" y="2160"/>
            <a:chExt cx="1824" cy="1536"/>
          </a:xfrm>
        </p:grpSpPr>
        <p:sp>
          <p:nvSpPr>
            <p:cNvPr id="24594" name="Line 6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4595" name="Freeform 7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1011 h 1824"/>
                <a:gd name="T2" fmla="*/ 526 w 1248"/>
                <a:gd name="T3" fmla="*/ 1536 h 1824"/>
                <a:gd name="T4" fmla="*/ 912 w 1248"/>
                <a:gd name="T5" fmla="*/ 0 h 1824"/>
                <a:gd name="T6" fmla="*/ 0 w 1248"/>
                <a:gd name="T7" fmla="*/ 1011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4596" name="Freeform 8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47121" name="Freeform 17"/>
          <p:cNvSpPr>
            <a:spLocks/>
          </p:cNvSpPr>
          <p:nvPr/>
        </p:nvSpPr>
        <p:spPr bwMode="auto">
          <a:xfrm>
            <a:off x="3923357" y="3500313"/>
            <a:ext cx="1704975" cy="2028255"/>
          </a:xfrm>
          <a:custGeom>
            <a:avLst/>
            <a:gdLst>
              <a:gd name="T0" fmla="*/ 357187 w 1074"/>
              <a:gd name="T1" fmla="*/ 454025 h 1323"/>
              <a:gd name="T2" fmla="*/ 0 w 1074"/>
              <a:gd name="T3" fmla="*/ 1858963 h 1323"/>
              <a:gd name="T4" fmla="*/ 1062037 w 1074"/>
              <a:gd name="T5" fmla="*/ 2100263 h 1323"/>
              <a:gd name="T6" fmla="*/ 1704975 w 1074"/>
              <a:gd name="T7" fmla="*/ 0 h 1323"/>
              <a:gd name="T8" fmla="*/ 357187 w 1074"/>
              <a:gd name="T9" fmla="*/ 454025 h 13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4"/>
              <a:gd name="T16" fmla="*/ 0 h 1323"/>
              <a:gd name="T17" fmla="*/ 1074 w 1074"/>
              <a:gd name="T18" fmla="*/ 1323 h 13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4" h="1323">
                <a:moveTo>
                  <a:pt x="225" y="286"/>
                </a:moveTo>
                <a:lnTo>
                  <a:pt x="0" y="1171"/>
                </a:lnTo>
                <a:lnTo>
                  <a:pt x="669" y="1323"/>
                </a:lnTo>
                <a:lnTo>
                  <a:pt x="1074" y="0"/>
                </a:lnTo>
                <a:lnTo>
                  <a:pt x="225" y="286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585" name="Oval 10"/>
          <p:cNvSpPr>
            <a:spLocks noChangeArrowheads="1"/>
          </p:cNvSpPr>
          <p:nvPr/>
        </p:nvSpPr>
        <p:spPr bwMode="auto">
          <a:xfrm>
            <a:off x="4139257" y="3788668"/>
            <a:ext cx="231775" cy="2317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Oval 12"/>
          <p:cNvSpPr>
            <a:spLocks noChangeArrowheads="1"/>
          </p:cNvSpPr>
          <p:nvPr/>
        </p:nvSpPr>
        <p:spPr bwMode="auto">
          <a:xfrm>
            <a:off x="3780482" y="5157093"/>
            <a:ext cx="231775" cy="2317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507682" y="3283843"/>
            <a:ext cx="231775" cy="2317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 flipV="1">
            <a:off x="1403995" y="479673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27" name="Freeform 23"/>
          <p:cNvSpPr>
            <a:spLocks/>
          </p:cNvSpPr>
          <p:nvPr/>
        </p:nvSpPr>
        <p:spPr bwMode="auto">
          <a:xfrm>
            <a:off x="1691332" y="3499743"/>
            <a:ext cx="3841750" cy="1296987"/>
          </a:xfrm>
          <a:custGeom>
            <a:avLst/>
            <a:gdLst>
              <a:gd name="T0" fmla="*/ 3841750 w 2601"/>
              <a:gd name="T1" fmla="*/ 0 h 861"/>
              <a:gd name="T2" fmla="*/ 0 w 2601"/>
              <a:gd name="T3" fmla="*/ 1296987 h 861"/>
              <a:gd name="T4" fmla="*/ 0 60000 65536"/>
              <a:gd name="T5" fmla="*/ 0 60000 65536"/>
              <a:gd name="T6" fmla="*/ 0 w 2601"/>
              <a:gd name="T7" fmla="*/ 0 h 861"/>
              <a:gd name="T8" fmla="*/ 2601 w 2601"/>
              <a:gd name="T9" fmla="*/ 861 h 8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01" h="861">
                <a:moveTo>
                  <a:pt x="2601" y="0"/>
                </a:moveTo>
                <a:lnTo>
                  <a:pt x="0" y="86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29" name="Freeform 25"/>
          <p:cNvSpPr>
            <a:spLocks/>
          </p:cNvSpPr>
          <p:nvPr/>
        </p:nvSpPr>
        <p:spPr bwMode="auto">
          <a:xfrm>
            <a:off x="1188095" y="4652268"/>
            <a:ext cx="4510087" cy="1028700"/>
          </a:xfrm>
          <a:custGeom>
            <a:avLst/>
            <a:gdLst>
              <a:gd name="T0" fmla="*/ 0 w 2841"/>
              <a:gd name="T1" fmla="*/ 0 h 648"/>
              <a:gd name="T2" fmla="*/ 4510087 w 2841"/>
              <a:gd name="T3" fmla="*/ 1028700 h 648"/>
              <a:gd name="T4" fmla="*/ 0 60000 65536"/>
              <a:gd name="T5" fmla="*/ 0 60000 65536"/>
              <a:gd name="T6" fmla="*/ 0 w 2841"/>
              <a:gd name="T7" fmla="*/ 0 h 648"/>
              <a:gd name="T8" fmla="*/ 2841 w 2841"/>
              <a:gd name="T9" fmla="*/ 648 h 6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41" h="648">
                <a:moveTo>
                  <a:pt x="0" y="0"/>
                </a:moveTo>
                <a:lnTo>
                  <a:pt x="2841" y="64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31" name="Line 27"/>
          <p:cNvSpPr>
            <a:spLocks noChangeShapeType="1"/>
          </p:cNvSpPr>
          <p:nvPr/>
        </p:nvSpPr>
        <p:spPr bwMode="auto">
          <a:xfrm flipH="1">
            <a:off x="4859982" y="2923480"/>
            <a:ext cx="914400" cy="30480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7128" name="Oval 24"/>
          <p:cNvSpPr>
            <a:spLocks noChangeArrowheads="1"/>
          </p:cNvSpPr>
          <p:nvPr/>
        </p:nvSpPr>
        <p:spPr bwMode="auto">
          <a:xfrm>
            <a:off x="1691332" y="4723705"/>
            <a:ext cx="136525" cy="136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30" name="Oval 26"/>
          <p:cNvSpPr>
            <a:spLocks noChangeArrowheads="1"/>
          </p:cNvSpPr>
          <p:nvPr/>
        </p:nvSpPr>
        <p:spPr bwMode="auto">
          <a:xfrm>
            <a:off x="4931420" y="5444430"/>
            <a:ext cx="136525" cy="136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1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33" grpId="0" animBg="1"/>
      <p:bldP spid="47132" grpId="0" animBg="1"/>
      <p:bldP spid="47107" grpId="0"/>
      <p:bldP spid="47121" grpId="0" animBg="1"/>
      <p:bldP spid="47126" grpId="0" animBg="1"/>
      <p:bldP spid="47127" grpId="0" animBg="1"/>
      <p:bldP spid="47131" grpId="0" animBg="1"/>
      <p:bldP spid="471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План построения сечений</a:t>
            </a:r>
            <a:br>
              <a:rPr lang="ru-RU" dirty="0" smtClean="0"/>
            </a:br>
            <a:r>
              <a:rPr lang="ru-RU" sz="2800" dirty="0" smtClean="0"/>
              <a:t>МЕТОД СЛЕДОВ</a:t>
            </a:r>
            <a:endParaRPr lang="ru-RU" dirty="0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218184"/>
            <a:ext cx="4741912" cy="4235152"/>
          </a:xfrm>
        </p:spPr>
        <p:txBody>
          <a:bodyPr>
            <a:normAutofit/>
          </a:bodyPr>
          <a:lstStyle/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Строится </a:t>
            </a:r>
            <a:r>
              <a:rPr lang="ru-RU" sz="2000" u="sng" dirty="0" smtClean="0">
                <a:solidFill>
                  <a:schemeClr val="tx1"/>
                </a:solidFill>
              </a:rPr>
              <a:t>линия пересечения (след) </a:t>
            </a:r>
            <a:r>
              <a:rPr lang="ru-RU" sz="2000" dirty="0" smtClean="0">
                <a:solidFill>
                  <a:schemeClr val="tx1"/>
                </a:solidFill>
              </a:rPr>
              <a:t>секущей плоскости с </a:t>
            </a:r>
            <a:r>
              <a:rPr lang="ru-RU" sz="2000" u="sng" dirty="0" smtClean="0">
                <a:solidFill>
                  <a:schemeClr val="tx1"/>
                </a:solidFill>
              </a:rPr>
              <a:t>плоскостью основания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многогранника.</a:t>
            </a:r>
          </a:p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Используя полученные  (и заданные) точки, получают </a:t>
            </a:r>
            <a:r>
              <a:rPr lang="ru-RU" sz="2000" u="sng" dirty="0" smtClean="0">
                <a:solidFill>
                  <a:schemeClr val="tx1"/>
                </a:solidFill>
              </a:rPr>
              <a:t>следы секущей </a:t>
            </a:r>
            <a:r>
              <a:rPr lang="ru-RU" sz="2000" dirty="0" smtClean="0">
                <a:solidFill>
                  <a:schemeClr val="tx1"/>
                </a:solidFill>
              </a:rPr>
              <a:t>плоскости на </a:t>
            </a:r>
            <a:r>
              <a:rPr lang="ru-RU" sz="2000" u="sng" dirty="0" smtClean="0">
                <a:solidFill>
                  <a:schemeClr val="tx1"/>
                </a:solidFill>
              </a:rPr>
              <a:t>гранях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многогранника.</a:t>
            </a:r>
          </a:p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Затем используя след секущей плоскости, находят </a:t>
            </a:r>
            <a:r>
              <a:rPr lang="ru-RU" sz="2000" u="sng" dirty="0" smtClean="0">
                <a:solidFill>
                  <a:schemeClr val="tx1"/>
                </a:solidFill>
              </a:rPr>
              <a:t>точки пересечения ребер </a:t>
            </a:r>
            <a:r>
              <a:rPr lang="ru-RU" sz="2000" dirty="0" smtClean="0">
                <a:solidFill>
                  <a:schemeClr val="tx1"/>
                </a:solidFill>
              </a:rPr>
              <a:t>многогранника </a:t>
            </a:r>
            <a:r>
              <a:rPr lang="ru-RU" sz="2000" u="sng" dirty="0" smtClean="0">
                <a:solidFill>
                  <a:schemeClr val="tx1"/>
                </a:solidFill>
              </a:rPr>
              <a:t>с секущей плоскостью .</a:t>
            </a:r>
          </a:p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Соединяем отрезки и заштриховываем сечение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7030467" y="2923679"/>
            <a:ext cx="1728787" cy="1512888"/>
            <a:chOff x="2928" y="2160"/>
            <a:chExt cx="1824" cy="1536"/>
          </a:xfrm>
        </p:grpSpPr>
        <p:sp>
          <p:nvSpPr>
            <p:cNvPr id="16" name="Line 5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1011 h 1824"/>
                <a:gd name="T2" fmla="*/ 526 w 1248"/>
                <a:gd name="T3" fmla="*/ 1536 h 1824"/>
                <a:gd name="T4" fmla="*/ 912 w 1248"/>
                <a:gd name="T5" fmla="*/ 0 h 1824"/>
                <a:gd name="T6" fmla="*/ 0 w 1248"/>
                <a:gd name="T7" fmla="*/ 1011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7317804" y="3428504"/>
            <a:ext cx="144463" cy="1428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8038529" y="3141167"/>
            <a:ext cx="144463" cy="1428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7174929" y="4076204"/>
            <a:ext cx="144463" cy="1428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flipH="1">
            <a:off x="7030467" y="2564904"/>
            <a:ext cx="609600" cy="24384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V="1">
            <a:off x="4942904" y="3933329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5168329" y="2923679"/>
            <a:ext cx="3841750" cy="1296988"/>
          </a:xfrm>
          <a:custGeom>
            <a:avLst/>
            <a:gdLst>
              <a:gd name="T0" fmla="*/ 3841750 w 2601"/>
              <a:gd name="T1" fmla="*/ 0 h 861"/>
              <a:gd name="T2" fmla="*/ 0 w 2601"/>
              <a:gd name="T3" fmla="*/ 1296988 h 861"/>
              <a:gd name="T4" fmla="*/ 0 60000 65536"/>
              <a:gd name="T5" fmla="*/ 0 60000 65536"/>
              <a:gd name="T6" fmla="*/ 0 w 2601"/>
              <a:gd name="T7" fmla="*/ 0 h 861"/>
              <a:gd name="T8" fmla="*/ 2601 w 2601"/>
              <a:gd name="T9" fmla="*/ 861 h 8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01" h="861">
                <a:moveTo>
                  <a:pt x="2601" y="0"/>
                </a:moveTo>
                <a:lnTo>
                  <a:pt x="0" y="86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5" name="Freeform 15"/>
          <p:cNvSpPr>
            <a:spLocks/>
          </p:cNvSpPr>
          <p:nvPr/>
        </p:nvSpPr>
        <p:spPr bwMode="auto">
          <a:xfrm>
            <a:off x="4499992" y="3572967"/>
            <a:ext cx="4510087" cy="1028700"/>
          </a:xfrm>
          <a:custGeom>
            <a:avLst/>
            <a:gdLst>
              <a:gd name="T0" fmla="*/ 0 w 2841"/>
              <a:gd name="T1" fmla="*/ 0 h 648"/>
              <a:gd name="T2" fmla="*/ 4510087 w 2841"/>
              <a:gd name="T3" fmla="*/ 1028700 h 648"/>
              <a:gd name="T4" fmla="*/ 0 60000 65536"/>
              <a:gd name="T5" fmla="*/ 0 60000 65536"/>
              <a:gd name="T6" fmla="*/ 0 w 2841"/>
              <a:gd name="T7" fmla="*/ 0 h 648"/>
              <a:gd name="T8" fmla="*/ 2841 w 2841"/>
              <a:gd name="T9" fmla="*/ 648 h 6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41" h="648">
                <a:moveTo>
                  <a:pt x="0" y="0"/>
                </a:moveTo>
                <a:lnTo>
                  <a:pt x="2841" y="64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6" name="Oval 16"/>
          <p:cNvSpPr>
            <a:spLocks noChangeArrowheads="1"/>
          </p:cNvSpPr>
          <p:nvPr/>
        </p:nvSpPr>
        <p:spPr bwMode="auto">
          <a:xfrm>
            <a:off x="7751192" y="4220667"/>
            <a:ext cx="136525" cy="136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Oval 17"/>
          <p:cNvSpPr>
            <a:spLocks noChangeArrowheads="1"/>
          </p:cNvSpPr>
          <p:nvPr/>
        </p:nvSpPr>
        <p:spPr bwMode="auto">
          <a:xfrm>
            <a:off x="5950967" y="3860304"/>
            <a:ext cx="136525" cy="136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Line 19"/>
          <p:cNvSpPr>
            <a:spLocks noChangeShapeType="1"/>
          </p:cNvSpPr>
          <p:nvPr/>
        </p:nvSpPr>
        <p:spPr bwMode="auto">
          <a:xfrm flipH="1">
            <a:off x="7506572" y="2204864"/>
            <a:ext cx="914400" cy="302418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9" name="Freeform 20"/>
          <p:cNvSpPr>
            <a:spLocks/>
          </p:cNvSpPr>
          <p:nvPr/>
        </p:nvSpPr>
        <p:spPr bwMode="auto">
          <a:xfrm>
            <a:off x="7246367" y="3212604"/>
            <a:ext cx="863600" cy="1079500"/>
          </a:xfrm>
          <a:custGeom>
            <a:avLst/>
            <a:gdLst>
              <a:gd name="T0" fmla="*/ 180922 w 1074"/>
              <a:gd name="T1" fmla="*/ 233361 h 1323"/>
              <a:gd name="T2" fmla="*/ 0 w 1074"/>
              <a:gd name="T3" fmla="*/ 955476 h 1323"/>
              <a:gd name="T4" fmla="*/ 537941 w 1074"/>
              <a:gd name="T5" fmla="*/ 1079500 h 1323"/>
              <a:gd name="T6" fmla="*/ 863600 w 1074"/>
              <a:gd name="T7" fmla="*/ 0 h 1323"/>
              <a:gd name="T8" fmla="*/ 180922 w 1074"/>
              <a:gd name="T9" fmla="*/ 233361 h 13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4"/>
              <a:gd name="T16" fmla="*/ 0 h 1323"/>
              <a:gd name="T17" fmla="*/ 1074 w 1074"/>
              <a:gd name="T18" fmla="*/ 1323 h 13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4" h="1323">
                <a:moveTo>
                  <a:pt x="225" y="286"/>
                </a:moveTo>
                <a:lnTo>
                  <a:pt x="0" y="1171"/>
                </a:lnTo>
                <a:lnTo>
                  <a:pt x="669" y="1323"/>
                </a:lnTo>
                <a:lnTo>
                  <a:pt x="1074" y="0"/>
                </a:lnTo>
                <a:lnTo>
                  <a:pt x="225" y="286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28575" cap="flat" cmpd="sng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7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5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6" name="WordArt 4"/>
          <p:cNvSpPr>
            <a:spLocks noChangeArrowheads="1" noChangeShapeType="1" noTextEdit="1"/>
          </p:cNvSpPr>
          <p:nvPr/>
        </p:nvSpPr>
        <p:spPr bwMode="auto">
          <a:xfrm>
            <a:off x="395288" y="549275"/>
            <a:ext cx="8496300" cy="7921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Самостоятельная работа.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(с последующей проверкой)</a:t>
            </a:r>
          </a:p>
        </p:txBody>
      </p:sp>
      <p:grpSp>
        <p:nvGrpSpPr>
          <p:cNvPr id="397417" name="Group 105"/>
          <p:cNvGrpSpPr>
            <a:grpSpLocks/>
          </p:cNvGrpSpPr>
          <p:nvPr/>
        </p:nvGrpSpPr>
        <p:grpSpPr bwMode="auto">
          <a:xfrm>
            <a:off x="250825" y="1700213"/>
            <a:ext cx="8312150" cy="5011737"/>
            <a:chOff x="68" y="935"/>
            <a:chExt cx="5463" cy="3340"/>
          </a:xfrm>
        </p:grpSpPr>
        <p:grpSp>
          <p:nvGrpSpPr>
            <p:cNvPr id="397318" name="Group 6"/>
            <p:cNvGrpSpPr>
              <a:grpSpLocks/>
            </p:cNvGrpSpPr>
            <p:nvPr/>
          </p:nvGrpSpPr>
          <p:grpSpPr bwMode="auto">
            <a:xfrm>
              <a:off x="158" y="984"/>
              <a:ext cx="1678" cy="1374"/>
              <a:chOff x="340" y="1661"/>
              <a:chExt cx="1361" cy="1860"/>
            </a:xfrm>
          </p:grpSpPr>
          <p:sp>
            <p:nvSpPr>
              <p:cNvPr id="397319" name="Line 7"/>
              <p:cNvSpPr>
                <a:spLocks noChangeShapeType="1"/>
              </p:cNvSpPr>
              <p:nvPr/>
            </p:nvSpPr>
            <p:spPr bwMode="auto">
              <a:xfrm flipH="1">
                <a:off x="340" y="1661"/>
                <a:ext cx="816" cy="1225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0" name="Line 8"/>
              <p:cNvSpPr>
                <a:spLocks noChangeShapeType="1"/>
              </p:cNvSpPr>
              <p:nvPr/>
            </p:nvSpPr>
            <p:spPr bwMode="auto">
              <a:xfrm>
                <a:off x="340" y="2886"/>
                <a:ext cx="1361" cy="0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1" name="Line 9"/>
              <p:cNvSpPr>
                <a:spLocks noChangeShapeType="1"/>
              </p:cNvSpPr>
              <p:nvPr/>
            </p:nvSpPr>
            <p:spPr bwMode="auto">
              <a:xfrm>
                <a:off x="1156" y="1661"/>
                <a:ext cx="545" cy="1225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2" name="Line 10"/>
              <p:cNvSpPr>
                <a:spLocks noChangeShapeType="1"/>
              </p:cNvSpPr>
              <p:nvPr/>
            </p:nvSpPr>
            <p:spPr bwMode="auto">
              <a:xfrm>
                <a:off x="340" y="2886"/>
                <a:ext cx="544" cy="635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3" name="Line 11"/>
              <p:cNvSpPr>
                <a:spLocks noChangeShapeType="1"/>
              </p:cNvSpPr>
              <p:nvPr/>
            </p:nvSpPr>
            <p:spPr bwMode="auto">
              <a:xfrm flipV="1">
                <a:off x="884" y="2886"/>
                <a:ext cx="817" cy="635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4" name="Line 12"/>
              <p:cNvSpPr>
                <a:spLocks noChangeShapeType="1"/>
              </p:cNvSpPr>
              <p:nvPr/>
            </p:nvSpPr>
            <p:spPr bwMode="auto">
              <a:xfrm flipV="1">
                <a:off x="884" y="1661"/>
                <a:ext cx="272" cy="1860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97325" name="Group 13"/>
            <p:cNvGrpSpPr>
              <a:grpSpLocks/>
            </p:cNvGrpSpPr>
            <p:nvPr/>
          </p:nvGrpSpPr>
          <p:grpSpPr bwMode="auto">
            <a:xfrm>
              <a:off x="68" y="2692"/>
              <a:ext cx="1633" cy="1407"/>
              <a:chOff x="340" y="1661"/>
              <a:chExt cx="1361" cy="1860"/>
            </a:xfrm>
          </p:grpSpPr>
          <p:sp>
            <p:nvSpPr>
              <p:cNvPr id="397326" name="Line 14"/>
              <p:cNvSpPr>
                <a:spLocks noChangeShapeType="1"/>
              </p:cNvSpPr>
              <p:nvPr/>
            </p:nvSpPr>
            <p:spPr bwMode="auto">
              <a:xfrm flipH="1">
                <a:off x="340" y="1661"/>
                <a:ext cx="816" cy="1225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7" name="Line 15"/>
              <p:cNvSpPr>
                <a:spLocks noChangeShapeType="1"/>
              </p:cNvSpPr>
              <p:nvPr/>
            </p:nvSpPr>
            <p:spPr bwMode="auto">
              <a:xfrm>
                <a:off x="340" y="2886"/>
                <a:ext cx="136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8" name="Line 16"/>
              <p:cNvSpPr>
                <a:spLocks noChangeShapeType="1"/>
              </p:cNvSpPr>
              <p:nvPr/>
            </p:nvSpPr>
            <p:spPr bwMode="auto">
              <a:xfrm>
                <a:off x="1156" y="1661"/>
                <a:ext cx="545" cy="1225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29" name="Line 17"/>
              <p:cNvSpPr>
                <a:spLocks noChangeShapeType="1"/>
              </p:cNvSpPr>
              <p:nvPr/>
            </p:nvSpPr>
            <p:spPr bwMode="auto">
              <a:xfrm>
                <a:off x="340" y="2886"/>
                <a:ext cx="544" cy="635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30" name="Line 18"/>
              <p:cNvSpPr>
                <a:spLocks noChangeShapeType="1"/>
              </p:cNvSpPr>
              <p:nvPr/>
            </p:nvSpPr>
            <p:spPr bwMode="auto">
              <a:xfrm flipV="1">
                <a:off x="884" y="2886"/>
                <a:ext cx="817" cy="635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31" name="Line 19"/>
              <p:cNvSpPr>
                <a:spLocks noChangeShapeType="1"/>
              </p:cNvSpPr>
              <p:nvPr/>
            </p:nvSpPr>
            <p:spPr bwMode="auto">
              <a:xfrm flipV="1">
                <a:off x="884" y="1661"/>
                <a:ext cx="272" cy="186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7332" name="Oval 20"/>
            <p:cNvSpPr>
              <a:spLocks noChangeArrowheads="1"/>
            </p:cNvSpPr>
            <p:nvPr/>
          </p:nvSpPr>
          <p:spPr bwMode="auto">
            <a:xfrm>
              <a:off x="1337" y="1252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33" name="Text Box 21"/>
            <p:cNvSpPr txBox="1">
              <a:spLocks noChangeArrowheads="1"/>
            </p:cNvSpPr>
            <p:nvPr/>
          </p:nvSpPr>
          <p:spPr bwMode="auto">
            <a:xfrm>
              <a:off x="1337" y="935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34" name="Oval 22"/>
            <p:cNvSpPr>
              <a:spLocks noChangeArrowheads="1"/>
            </p:cNvSpPr>
            <p:nvPr/>
          </p:nvSpPr>
          <p:spPr bwMode="auto">
            <a:xfrm>
              <a:off x="1156" y="2141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35" name="Text Box 23"/>
            <p:cNvSpPr txBox="1">
              <a:spLocks noChangeArrowheads="1"/>
            </p:cNvSpPr>
            <p:nvPr/>
          </p:nvSpPr>
          <p:spPr bwMode="auto">
            <a:xfrm>
              <a:off x="1201" y="2082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36" name="Oval 24"/>
            <p:cNvSpPr>
              <a:spLocks noChangeArrowheads="1"/>
            </p:cNvSpPr>
            <p:nvPr/>
          </p:nvSpPr>
          <p:spPr bwMode="auto">
            <a:xfrm>
              <a:off x="430" y="1853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37" name="Text Box 25"/>
            <p:cNvSpPr txBox="1">
              <a:spLocks noChangeArrowheads="1"/>
            </p:cNvSpPr>
            <p:nvPr/>
          </p:nvSpPr>
          <p:spPr bwMode="auto">
            <a:xfrm>
              <a:off x="430" y="1538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38" name="Oval 26"/>
            <p:cNvSpPr>
              <a:spLocks noChangeArrowheads="1"/>
            </p:cNvSpPr>
            <p:nvPr/>
          </p:nvSpPr>
          <p:spPr bwMode="auto">
            <a:xfrm>
              <a:off x="703" y="2935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39" name="Text Box 27"/>
            <p:cNvSpPr txBox="1">
              <a:spLocks noChangeArrowheads="1"/>
            </p:cNvSpPr>
            <p:nvPr/>
          </p:nvSpPr>
          <p:spPr bwMode="auto">
            <a:xfrm>
              <a:off x="385" y="2786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40" name="Oval 28"/>
            <p:cNvSpPr>
              <a:spLocks noChangeArrowheads="1"/>
            </p:cNvSpPr>
            <p:nvPr/>
          </p:nvSpPr>
          <p:spPr bwMode="auto">
            <a:xfrm>
              <a:off x="1429" y="3239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41" name="Text Box 29"/>
            <p:cNvSpPr txBox="1">
              <a:spLocks noChangeArrowheads="1"/>
            </p:cNvSpPr>
            <p:nvPr/>
          </p:nvSpPr>
          <p:spPr bwMode="auto">
            <a:xfrm>
              <a:off x="1429" y="3067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42" name="Oval 30"/>
            <p:cNvSpPr>
              <a:spLocks noChangeArrowheads="1"/>
            </p:cNvSpPr>
            <p:nvPr/>
          </p:nvSpPr>
          <p:spPr bwMode="auto">
            <a:xfrm>
              <a:off x="748" y="3748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43" name="Text Box 31"/>
            <p:cNvSpPr txBox="1">
              <a:spLocks noChangeArrowheads="1"/>
            </p:cNvSpPr>
            <p:nvPr/>
          </p:nvSpPr>
          <p:spPr bwMode="auto">
            <a:xfrm>
              <a:off x="340" y="3566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grpSp>
          <p:nvGrpSpPr>
            <p:cNvPr id="397345" name="Group 33"/>
            <p:cNvGrpSpPr>
              <a:grpSpLocks/>
            </p:cNvGrpSpPr>
            <p:nvPr/>
          </p:nvGrpSpPr>
          <p:grpSpPr bwMode="auto">
            <a:xfrm>
              <a:off x="2107" y="935"/>
              <a:ext cx="1496" cy="1332"/>
              <a:chOff x="3852" y="420"/>
              <a:chExt cx="1496" cy="1332"/>
            </a:xfrm>
          </p:grpSpPr>
          <p:sp>
            <p:nvSpPr>
              <p:cNvPr id="397346" name="Line 34"/>
              <p:cNvSpPr>
                <a:spLocks noChangeShapeType="1"/>
              </p:cNvSpPr>
              <p:nvPr/>
            </p:nvSpPr>
            <p:spPr bwMode="auto">
              <a:xfrm flipV="1">
                <a:off x="3854" y="424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47" name="Line 35"/>
              <p:cNvSpPr>
                <a:spLocks noChangeShapeType="1"/>
              </p:cNvSpPr>
              <p:nvPr/>
            </p:nvSpPr>
            <p:spPr bwMode="auto">
              <a:xfrm flipV="1">
                <a:off x="4712" y="422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48" name="Line 36"/>
              <p:cNvSpPr>
                <a:spLocks noChangeShapeType="1"/>
              </p:cNvSpPr>
              <p:nvPr/>
            </p:nvSpPr>
            <p:spPr bwMode="auto">
              <a:xfrm flipV="1">
                <a:off x="3854" y="1475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49" name="Line 37"/>
              <p:cNvSpPr>
                <a:spLocks noChangeShapeType="1"/>
              </p:cNvSpPr>
              <p:nvPr/>
            </p:nvSpPr>
            <p:spPr bwMode="auto">
              <a:xfrm flipV="1">
                <a:off x="4713" y="1479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50" name="Line 38"/>
              <p:cNvSpPr>
                <a:spLocks noChangeShapeType="1"/>
              </p:cNvSpPr>
              <p:nvPr/>
            </p:nvSpPr>
            <p:spPr bwMode="auto">
              <a:xfrm rot="21540000">
                <a:off x="4485" y="420"/>
                <a:ext cx="857" cy="9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51" name="Line 39"/>
              <p:cNvSpPr>
                <a:spLocks noChangeShapeType="1"/>
              </p:cNvSpPr>
              <p:nvPr/>
            </p:nvSpPr>
            <p:spPr bwMode="auto">
              <a:xfrm rot="21540000">
                <a:off x="4489" y="1471"/>
                <a:ext cx="857" cy="9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52" name="Line 40"/>
              <p:cNvSpPr>
                <a:spLocks noChangeShapeType="1"/>
              </p:cNvSpPr>
              <p:nvPr/>
            </p:nvSpPr>
            <p:spPr bwMode="auto">
              <a:xfrm>
                <a:off x="4486" y="427"/>
                <a:ext cx="0" cy="1044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53" name="Line 41"/>
              <p:cNvSpPr>
                <a:spLocks noChangeShapeType="1"/>
              </p:cNvSpPr>
              <p:nvPr/>
            </p:nvSpPr>
            <p:spPr bwMode="auto">
              <a:xfrm>
                <a:off x="5344" y="424"/>
                <a:ext cx="0" cy="1044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54" name="Rectangle 42"/>
              <p:cNvSpPr>
                <a:spLocks noChangeArrowheads="1"/>
              </p:cNvSpPr>
              <p:nvPr/>
            </p:nvSpPr>
            <p:spPr bwMode="auto">
              <a:xfrm>
                <a:off x="3852" y="695"/>
                <a:ext cx="861" cy="1057"/>
              </a:xfrm>
              <a:prstGeom prst="rect">
                <a:avLst/>
              </a:prstGeom>
              <a:noFill/>
              <a:ln w="38100">
                <a:solidFill>
                  <a:srgbClr val="0066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97355" name="Oval 43"/>
            <p:cNvSpPr>
              <a:spLocks noChangeArrowheads="1"/>
            </p:cNvSpPr>
            <p:nvPr/>
          </p:nvSpPr>
          <p:spPr bwMode="auto">
            <a:xfrm>
              <a:off x="2541" y="2237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56" name="Text Box 44"/>
            <p:cNvSpPr txBox="1">
              <a:spLocks noChangeArrowheads="1"/>
            </p:cNvSpPr>
            <p:nvPr/>
          </p:nvSpPr>
          <p:spPr bwMode="auto">
            <a:xfrm>
              <a:off x="2562" y="1933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57" name="Oval 45"/>
            <p:cNvSpPr>
              <a:spLocks noChangeArrowheads="1"/>
            </p:cNvSpPr>
            <p:nvPr/>
          </p:nvSpPr>
          <p:spPr bwMode="auto">
            <a:xfrm>
              <a:off x="3265" y="2091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58" name="Text Box 46"/>
            <p:cNvSpPr txBox="1">
              <a:spLocks noChangeArrowheads="1"/>
            </p:cNvSpPr>
            <p:nvPr/>
          </p:nvSpPr>
          <p:spPr bwMode="auto">
            <a:xfrm>
              <a:off x="3275" y="2059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59" name="Oval 47"/>
            <p:cNvSpPr>
              <a:spLocks noChangeArrowheads="1"/>
            </p:cNvSpPr>
            <p:nvPr/>
          </p:nvSpPr>
          <p:spPr bwMode="auto">
            <a:xfrm>
              <a:off x="3560" y="1434"/>
              <a:ext cx="68" cy="68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60" name="Text Box 48"/>
            <p:cNvSpPr txBox="1">
              <a:spLocks noChangeArrowheads="1"/>
            </p:cNvSpPr>
            <p:nvPr/>
          </p:nvSpPr>
          <p:spPr bwMode="auto">
            <a:xfrm>
              <a:off x="3560" y="1162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grpSp>
          <p:nvGrpSpPr>
            <p:cNvPr id="397361" name="Group 49"/>
            <p:cNvGrpSpPr>
              <a:grpSpLocks/>
            </p:cNvGrpSpPr>
            <p:nvPr/>
          </p:nvGrpSpPr>
          <p:grpSpPr bwMode="auto">
            <a:xfrm>
              <a:off x="2105" y="2673"/>
              <a:ext cx="1496" cy="1332"/>
              <a:chOff x="3852" y="420"/>
              <a:chExt cx="1496" cy="1332"/>
            </a:xfrm>
          </p:grpSpPr>
          <p:sp>
            <p:nvSpPr>
              <p:cNvPr id="397362" name="Line 50"/>
              <p:cNvSpPr>
                <a:spLocks noChangeShapeType="1"/>
              </p:cNvSpPr>
              <p:nvPr/>
            </p:nvSpPr>
            <p:spPr bwMode="auto">
              <a:xfrm flipV="1">
                <a:off x="3854" y="424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3" name="Line 51"/>
              <p:cNvSpPr>
                <a:spLocks noChangeShapeType="1"/>
              </p:cNvSpPr>
              <p:nvPr/>
            </p:nvSpPr>
            <p:spPr bwMode="auto">
              <a:xfrm flipV="1">
                <a:off x="4712" y="422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4" name="Line 52"/>
              <p:cNvSpPr>
                <a:spLocks noChangeShapeType="1"/>
              </p:cNvSpPr>
              <p:nvPr/>
            </p:nvSpPr>
            <p:spPr bwMode="auto">
              <a:xfrm flipV="1">
                <a:off x="3854" y="1475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5" name="Line 53"/>
              <p:cNvSpPr>
                <a:spLocks noChangeShapeType="1"/>
              </p:cNvSpPr>
              <p:nvPr/>
            </p:nvSpPr>
            <p:spPr bwMode="auto">
              <a:xfrm flipV="1">
                <a:off x="4713" y="1479"/>
                <a:ext cx="635" cy="273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6" name="Line 54"/>
              <p:cNvSpPr>
                <a:spLocks noChangeShapeType="1"/>
              </p:cNvSpPr>
              <p:nvPr/>
            </p:nvSpPr>
            <p:spPr bwMode="auto">
              <a:xfrm rot="21540000">
                <a:off x="4485" y="420"/>
                <a:ext cx="857" cy="9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7" name="Line 55"/>
              <p:cNvSpPr>
                <a:spLocks noChangeShapeType="1"/>
              </p:cNvSpPr>
              <p:nvPr/>
            </p:nvSpPr>
            <p:spPr bwMode="auto">
              <a:xfrm rot="21540000">
                <a:off x="4489" y="1471"/>
                <a:ext cx="857" cy="9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8" name="Line 56"/>
              <p:cNvSpPr>
                <a:spLocks noChangeShapeType="1"/>
              </p:cNvSpPr>
              <p:nvPr/>
            </p:nvSpPr>
            <p:spPr bwMode="auto">
              <a:xfrm>
                <a:off x="4486" y="427"/>
                <a:ext cx="0" cy="1044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69" name="Line 57"/>
              <p:cNvSpPr>
                <a:spLocks noChangeShapeType="1"/>
              </p:cNvSpPr>
              <p:nvPr/>
            </p:nvSpPr>
            <p:spPr bwMode="auto">
              <a:xfrm>
                <a:off x="5344" y="424"/>
                <a:ext cx="0" cy="1044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70" name="Rectangle 58"/>
              <p:cNvSpPr>
                <a:spLocks noChangeArrowheads="1"/>
              </p:cNvSpPr>
              <p:nvPr/>
            </p:nvSpPr>
            <p:spPr bwMode="auto">
              <a:xfrm>
                <a:off x="3852" y="695"/>
                <a:ext cx="861" cy="1057"/>
              </a:xfrm>
              <a:prstGeom prst="rect">
                <a:avLst/>
              </a:prstGeom>
              <a:noFill/>
              <a:ln w="38100">
                <a:solidFill>
                  <a:srgbClr val="A5002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97371" name="Oval 59"/>
            <p:cNvSpPr>
              <a:spLocks noChangeArrowheads="1"/>
            </p:cNvSpPr>
            <p:nvPr/>
          </p:nvSpPr>
          <p:spPr bwMode="auto">
            <a:xfrm>
              <a:off x="3244" y="3838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72" name="Text Box 60"/>
            <p:cNvSpPr txBox="1">
              <a:spLocks noChangeArrowheads="1"/>
            </p:cNvSpPr>
            <p:nvPr/>
          </p:nvSpPr>
          <p:spPr bwMode="auto">
            <a:xfrm>
              <a:off x="1825" y="3239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73" name="Oval 61"/>
            <p:cNvSpPr>
              <a:spLocks noChangeArrowheads="1"/>
            </p:cNvSpPr>
            <p:nvPr/>
          </p:nvSpPr>
          <p:spPr bwMode="auto">
            <a:xfrm>
              <a:off x="2064" y="3476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74" name="Text Box 62"/>
            <p:cNvSpPr txBox="1">
              <a:spLocks noChangeArrowheads="1"/>
            </p:cNvSpPr>
            <p:nvPr/>
          </p:nvSpPr>
          <p:spPr bwMode="auto">
            <a:xfrm>
              <a:off x="2336" y="3929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75" name="Oval 63"/>
            <p:cNvSpPr>
              <a:spLocks noChangeArrowheads="1"/>
            </p:cNvSpPr>
            <p:nvPr/>
          </p:nvSpPr>
          <p:spPr bwMode="auto">
            <a:xfrm>
              <a:off x="2609" y="3974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76" name="Text Box 64"/>
            <p:cNvSpPr txBox="1">
              <a:spLocks noChangeArrowheads="1"/>
            </p:cNvSpPr>
            <p:nvPr/>
          </p:nvSpPr>
          <p:spPr bwMode="auto">
            <a:xfrm>
              <a:off x="3276" y="3784"/>
              <a:ext cx="33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grpSp>
          <p:nvGrpSpPr>
            <p:cNvPr id="397378" name="Group 66"/>
            <p:cNvGrpSpPr>
              <a:grpSpLocks/>
            </p:cNvGrpSpPr>
            <p:nvPr/>
          </p:nvGrpSpPr>
          <p:grpSpPr bwMode="auto">
            <a:xfrm>
              <a:off x="3877" y="980"/>
              <a:ext cx="1604" cy="1429"/>
              <a:chOff x="2835" y="836"/>
              <a:chExt cx="2132" cy="2595"/>
            </a:xfrm>
          </p:grpSpPr>
          <p:sp>
            <p:nvSpPr>
              <p:cNvPr id="397379" name="Line 67"/>
              <p:cNvSpPr>
                <a:spLocks noChangeShapeType="1"/>
              </p:cNvSpPr>
              <p:nvPr/>
            </p:nvSpPr>
            <p:spPr bwMode="auto">
              <a:xfrm flipH="1">
                <a:off x="2835" y="836"/>
                <a:ext cx="1278" cy="1732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0" name="Line 68"/>
              <p:cNvSpPr>
                <a:spLocks noChangeShapeType="1"/>
              </p:cNvSpPr>
              <p:nvPr/>
            </p:nvSpPr>
            <p:spPr bwMode="auto">
              <a:xfrm>
                <a:off x="2835" y="2568"/>
                <a:ext cx="2132" cy="0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1" name="Line 69"/>
              <p:cNvSpPr>
                <a:spLocks noChangeShapeType="1"/>
              </p:cNvSpPr>
              <p:nvPr/>
            </p:nvSpPr>
            <p:spPr bwMode="auto">
              <a:xfrm>
                <a:off x="4113" y="836"/>
                <a:ext cx="854" cy="1732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2" name="Line 70"/>
              <p:cNvSpPr>
                <a:spLocks noChangeShapeType="1"/>
              </p:cNvSpPr>
              <p:nvPr/>
            </p:nvSpPr>
            <p:spPr bwMode="auto">
              <a:xfrm>
                <a:off x="2835" y="2568"/>
                <a:ext cx="1224" cy="863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3" name="Line 71"/>
              <p:cNvSpPr>
                <a:spLocks noChangeShapeType="1"/>
              </p:cNvSpPr>
              <p:nvPr/>
            </p:nvSpPr>
            <p:spPr bwMode="auto">
              <a:xfrm flipV="1">
                <a:off x="4059" y="2568"/>
                <a:ext cx="908" cy="862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4" name="Line 72"/>
              <p:cNvSpPr>
                <a:spLocks noChangeShapeType="1"/>
              </p:cNvSpPr>
              <p:nvPr/>
            </p:nvSpPr>
            <p:spPr bwMode="auto">
              <a:xfrm flipV="1">
                <a:off x="4059" y="845"/>
                <a:ext cx="54" cy="2586"/>
              </a:xfrm>
              <a:prstGeom prst="line">
                <a:avLst/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97385" name="Group 73"/>
            <p:cNvGrpSpPr>
              <a:grpSpLocks/>
            </p:cNvGrpSpPr>
            <p:nvPr/>
          </p:nvGrpSpPr>
          <p:grpSpPr bwMode="auto">
            <a:xfrm>
              <a:off x="3918" y="2682"/>
              <a:ext cx="1604" cy="1429"/>
              <a:chOff x="2835" y="836"/>
              <a:chExt cx="2132" cy="2595"/>
            </a:xfrm>
          </p:grpSpPr>
          <p:sp>
            <p:nvSpPr>
              <p:cNvPr id="397386" name="Line 74"/>
              <p:cNvSpPr>
                <a:spLocks noChangeShapeType="1"/>
              </p:cNvSpPr>
              <p:nvPr/>
            </p:nvSpPr>
            <p:spPr bwMode="auto">
              <a:xfrm flipH="1">
                <a:off x="2835" y="836"/>
                <a:ext cx="1278" cy="1732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7" name="Line 75"/>
              <p:cNvSpPr>
                <a:spLocks noChangeShapeType="1"/>
              </p:cNvSpPr>
              <p:nvPr/>
            </p:nvSpPr>
            <p:spPr bwMode="auto">
              <a:xfrm>
                <a:off x="2835" y="2568"/>
                <a:ext cx="2132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8" name="Line 76"/>
              <p:cNvSpPr>
                <a:spLocks noChangeShapeType="1"/>
              </p:cNvSpPr>
              <p:nvPr/>
            </p:nvSpPr>
            <p:spPr bwMode="auto">
              <a:xfrm>
                <a:off x="4113" y="836"/>
                <a:ext cx="854" cy="1732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89" name="Line 77"/>
              <p:cNvSpPr>
                <a:spLocks noChangeShapeType="1"/>
              </p:cNvSpPr>
              <p:nvPr/>
            </p:nvSpPr>
            <p:spPr bwMode="auto">
              <a:xfrm>
                <a:off x="2835" y="2568"/>
                <a:ext cx="1224" cy="863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90" name="Line 78"/>
              <p:cNvSpPr>
                <a:spLocks noChangeShapeType="1"/>
              </p:cNvSpPr>
              <p:nvPr/>
            </p:nvSpPr>
            <p:spPr bwMode="auto">
              <a:xfrm flipV="1">
                <a:off x="4059" y="2568"/>
                <a:ext cx="908" cy="862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7391" name="Line 79"/>
              <p:cNvSpPr>
                <a:spLocks noChangeShapeType="1"/>
              </p:cNvSpPr>
              <p:nvPr/>
            </p:nvSpPr>
            <p:spPr bwMode="auto">
              <a:xfrm flipV="1">
                <a:off x="4059" y="845"/>
                <a:ext cx="54" cy="2586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7392" name="Oval 80"/>
            <p:cNvSpPr>
              <a:spLocks noChangeArrowheads="1"/>
            </p:cNvSpPr>
            <p:nvPr/>
          </p:nvSpPr>
          <p:spPr bwMode="auto">
            <a:xfrm>
              <a:off x="4512" y="1246"/>
              <a:ext cx="60" cy="67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93" name="Text Box 81"/>
            <p:cNvSpPr txBox="1">
              <a:spLocks noChangeArrowheads="1"/>
            </p:cNvSpPr>
            <p:nvPr/>
          </p:nvSpPr>
          <p:spPr bwMode="auto">
            <a:xfrm>
              <a:off x="4227" y="1018"/>
              <a:ext cx="292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94" name="Oval 82"/>
            <p:cNvSpPr>
              <a:spLocks noChangeArrowheads="1"/>
            </p:cNvSpPr>
            <p:nvPr/>
          </p:nvSpPr>
          <p:spPr bwMode="auto">
            <a:xfrm>
              <a:off x="5278" y="1646"/>
              <a:ext cx="60" cy="66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95" name="Text Box 83"/>
            <p:cNvSpPr txBox="1">
              <a:spLocks noChangeArrowheads="1"/>
            </p:cNvSpPr>
            <p:nvPr/>
          </p:nvSpPr>
          <p:spPr bwMode="auto">
            <a:xfrm>
              <a:off x="5239" y="1379"/>
              <a:ext cx="29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96" name="Oval 84"/>
            <p:cNvSpPr>
              <a:spLocks noChangeArrowheads="1"/>
            </p:cNvSpPr>
            <p:nvPr/>
          </p:nvSpPr>
          <p:spPr bwMode="auto">
            <a:xfrm>
              <a:off x="4398" y="2179"/>
              <a:ext cx="60" cy="67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397" name="Text Box 85"/>
            <p:cNvSpPr txBox="1">
              <a:spLocks noChangeArrowheads="1"/>
            </p:cNvSpPr>
            <p:nvPr/>
          </p:nvSpPr>
          <p:spPr bwMode="auto">
            <a:xfrm>
              <a:off x="4176" y="2105"/>
              <a:ext cx="29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00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399" name="Text Box 87"/>
            <p:cNvSpPr txBox="1">
              <a:spLocks noChangeArrowheads="1"/>
            </p:cNvSpPr>
            <p:nvPr/>
          </p:nvSpPr>
          <p:spPr bwMode="auto">
            <a:xfrm>
              <a:off x="5039" y="3838"/>
              <a:ext cx="291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M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401" name="Text Box 89"/>
            <p:cNvSpPr txBox="1">
              <a:spLocks noChangeArrowheads="1"/>
            </p:cNvSpPr>
            <p:nvPr/>
          </p:nvSpPr>
          <p:spPr bwMode="auto">
            <a:xfrm>
              <a:off x="5039" y="2660"/>
              <a:ext cx="291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403" name="Text Box 91"/>
            <p:cNvSpPr txBox="1">
              <a:spLocks noChangeArrowheads="1"/>
            </p:cNvSpPr>
            <p:nvPr/>
          </p:nvSpPr>
          <p:spPr bwMode="auto">
            <a:xfrm>
              <a:off x="4105" y="3748"/>
              <a:ext cx="29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A5002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P</a:t>
              </a:r>
              <a:endParaRPr lang="ru-RU" b="1">
                <a:latin typeface="Times New Roman" pitchFamily="18" charset="0"/>
              </a:endParaRPr>
            </a:p>
          </p:txBody>
        </p:sp>
        <p:sp>
          <p:nvSpPr>
            <p:cNvPr id="397412" name="Oval 100"/>
            <p:cNvSpPr>
              <a:spLocks noChangeArrowheads="1"/>
            </p:cNvSpPr>
            <p:nvPr/>
          </p:nvSpPr>
          <p:spPr bwMode="auto">
            <a:xfrm>
              <a:off x="5013" y="2886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413" name="Oval 101"/>
            <p:cNvSpPr>
              <a:spLocks noChangeArrowheads="1"/>
            </p:cNvSpPr>
            <p:nvPr/>
          </p:nvSpPr>
          <p:spPr bwMode="auto">
            <a:xfrm>
              <a:off x="5013" y="3929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7415" name="Oval 103"/>
            <p:cNvSpPr>
              <a:spLocks noChangeArrowheads="1"/>
            </p:cNvSpPr>
            <p:nvPr/>
          </p:nvSpPr>
          <p:spPr bwMode="auto">
            <a:xfrm>
              <a:off x="4196" y="3748"/>
              <a:ext cx="68" cy="68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46599" y="1455424"/>
            <a:ext cx="181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Вариант 1</a:t>
            </a:r>
            <a:endParaRPr lang="ru-RU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166666" y="3940490"/>
            <a:ext cx="181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Вариант 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8135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447" name="Line 111"/>
          <p:cNvSpPr>
            <a:spLocks noChangeShapeType="1"/>
          </p:cNvSpPr>
          <p:nvPr/>
        </p:nvSpPr>
        <p:spPr bwMode="auto">
          <a:xfrm flipV="1">
            <a:off x="4500563" y="3644900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2" name="Line 116"/>
          <p:cNvSpPr>
            <a:spLocks noChangeShapeType="1"/>
          </p:cNvSpPr>
          <p:nvPr/>
        </p:nvSpPr>
        <p:spPr bwMode="auto">
          <a:xfrm flipH="1">
            <a:off x="6011863" y="4652963"/>
            <a:ext cx="2160587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1" name="Freeform 115"/>
          <p:cNvSpPr>
            <a:spLocks/>
          </p:cNvSpPr>
          <p:nvPr/>
        </p:nvSpPr>
        <p:spPr bwMode="auto">
          <a:xfrm>
            <a:off x="6010275" y="5924550"/>
            <a:ext cx="2233613" cy="457200"/>
          </a:xfrm>
          <a:custGeom>
            <a:avLst/>
            <a:gdLst>
              <a:gd name="T0" fmla="*/ 1407 w 1407"/>
              <a:gd name="T1" fmla="*/ 288 h 288"/>
              <a:gd name="T2" fmla="*/ 0 w 1407"/>
              <a:gd name="T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07" h="288">
                <a:moveTo>
                  <a:pt x="1407" y="288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81" name="Text Box 45"/>
          <p:cNvSpPr txBox="1">
            <a:spLocks noChangeArrowheads="1"/>
          </p:cNvSpPr>
          <p:nvPr/>
        </p:nvSpPr>
        <p:spPr bwMode="auto">
          <a:xfrm>
            <a:off x="6629400" y="2981325"/>
            <a:ext cx="463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39" name="Freeform 103"/>
          <p:cNvSpPr>
            <a:spLocks/>
          </p:cNvSpPr>
          <p:nvPr/>
        </p:nvSpPr>
        <p:spPr bwMode="auto">
          <a:xfrm>
            <a:off x="7038975" y="2708275"/>
            <a:ext cx="2105025" cy="473075"/>
          </a:xfrm>
          <a:custGeom>
            <a:avLst/>
            <a:gdLst>
              <a:gd name="T0" fmla="*/ 0 w 1326"/>
              <a:gd name="T1" fmla="*/ 298 h 298"/>
              <a:gd name="T2" fmla="*/ 1326 w 1326"/>
              <a:gd name="T3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326" h="298">
                <a:moveTo>
                  <a:pt x="0" y="298"/>
                </a:moveTo>
                <a:lnTo>
                  <a:pt x="132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7" name="Line 101"/>
          <p:cNvSpPr>
            <a:spLocks noChangeShapeType="1"/>
          </p:cNvSpPr>
          <p:nvPr/>
        </p:nvSpPr>
        <p:spPr bwMode="auto">
          <a:xfrm>
            <a:off x="7235825" y="1628775"/>
            <a:ext cx="1908175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79" name="Text Box 43"/>
          <p:cNvSpPr txBox="1">
            <a:spLocks noChangeArrowheads="1"/>
          </p:cNvSpPr>
          <p:nvPr/>
        </p:nvSpPr>
        <p:spPr bwMode="auto">
          <a:xfrm>
            <a:off x="8316913" y="1828800"/>
            <a:ext cx="463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32" name="Line 96"/>
          <p:cNvSpPr>
            <a:spLocks noChangeShapeType="1"/>
          </p:cNvSpPr>
          <p:nvPr/>
        </p:nvSpPr>
        <p:spPr bwMode="auto">
          <a:xfrm flipV="1">
            <a:off x="2771775" y="260350"/>
            <a:ext cx="1584325" cy="3313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27" name="Line 91"/>
          <p:cNvSpPr>
            <a:spLocks noChangeShapeType="1"/>
          </p:cNvSpPr>
          <p:nvPr/>
        </p:nvSpPr>
        <p:spPr bwMode="auto">
          <a:xfrm flipV="1">
            <a:off x="2700338" y="2781300"/>
            <a:ext cx="3455987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6" name="Freeform 110"/>
          <p:cNvSpPr>
            <a:spLocks/>
          </p:cNvSpPr>
          <p:nvPr/>
        </p:nvSpPr>
        <p:spPr bwMode="auto">
          <a:xfrm>
            <a:off x="5867400" y="6019800"/>
            <a:ext cx="720725" cy="3175"/>
          </a:xfrm>
          <a:custGeom>
            <a:avLst/>
            <a:gdLst>
              <a:gd name="T0" fmla="*/ 0 w 454"/>
              <a:gd name="T1" fmla="*/ 0 h 2"/>
              <a:gd name="T2" fmla="*/ 454 w 454"/>
              <a:gd name="T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4" h="2">
                <a:moveTo>
                  <a:pt x="0" y="0"/>
                </a:moveTo>
                <a:lnTo>
                  <a:pt x="454" y="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3" name="Freeform 117"/>
          <p:cNvSpPr>
            <a:spLocks/>
          </p:cNvSpPr>
          <p:nvPr/>
        </p:nvSpPr>
        <p:spPr bwMode="auto">
          <a:xfrm>
            <a:off x="6858000" y="4667250"/>
            <a:ext cx="1323975" cy="1695450"/>
          </a:xfrm>
          <a:custGeom>
            <a:avLst/>
            <a:gdLst>
              <a:gd name="T0" fmla="*/ 102 w 834"/>
              <a:gd name="T1" fmla="*/ 354 h 1068"/>
              <a:gd name="T2" fmla="*/ 0 w 834"/>
              <a:gd name="T3" fmla="*/ 900 h 1068"/>
              <a:gd name="T4" fmla="*/ 834 w 834"/>
              <a:gd name="T5" fmla="*/ 1068 h 1068"/>
              <a:gd name="T6" fmla="*/ 822 w 834"/>
              <a:gd name="T7" fmla="*/ 0 h 1068"/>
              <a:gd name="T8" fmla="*/ 102 w 834"/>
              <a:gd name="T9" fmla="*/ 354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1068">
                <a:moveTo>
                  <a:pt x="102" y="354"/>
                </a:moveTo>
                <a:lnTo>
                  <a:pt x="0" y="900"/>
                </a:lnTo>
                <a:lnTo>
                  <a:pt x="834" y="1068"/>
                </a:lnTo>
                <a:lnTo>
                  <a:pt x="822" y="0"/>
                </a:lnTo>
                <a:lnTo>
                  <a:pt x="102" y="354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7999"/>
                </a:srgbClr>
              </a:gs>
              <a:gs pos="50000">
                <a:srgbClr val="FF0000">
                  <a:gamma/>
                  <a:tint val="57647"/>
                  <a:invGamma/>
                  <a:alpha val="67999"/>
                </a:srgbClr>
              </a:gs>
              <a:gs pos="100000">
                <a:srgbClr val="FF0000">
                  <a:alpha val="67999"/>
                </a:srgbClr>
              </a:gs>
            </a:gsLst>
            <a:lin ang="0" scaled="1"/>
          </a:gradFill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8" name="Freeform 112"/>
          <p:cNvSpPr>
            <a:spLocks/>
          </p:cNvSpPr>
          <p:nvPr/>
        </p:nvSpPr>
        <p:spPr bwMode="auto">
          <a:xfrm>
            <a:off x="4514850" y="3657600"/>
            <a:ext cx="1857375" cy="2363788"/>
          </a:xfrm>
          <a:custGeom>
            <a:avLst/>
            <a:gdLst>
              <a:gd name="T0" fmla="*/ 0 w 1215"/>
              <a:gd name="T1" fmla="*/ 0 h 1489"/>
              <a:gd name="T2" fmla="*/ 1215 w 1215"/>
              <a:gd name="T3" fmla="*/ 1489 h 148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15" h="1489">
                <a:moveTo>
                  <a:pt x="0" y="0"/>
                </a:moveTo>
                <a:lnTo>
                  <a:pt x="1215" y="14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3" name="Line 107"/>
          <p:cNvSpPr>
            <a:spLocks noChangeShapeType="1"/>
          </p:cNvSpPr>
          <p:nvPr/>
        </p:nvSpPr>
        <p:spPr bwMode="auto">
          <a:xfrm flipH="1">
            <a:off x="2843213" y="6237288"/>
            <a:ext cx="25209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4" name="Line 108"/>
          <p:cNvSpPr>
            <a:spLocks noChangeShapeType="1"/>
          </p:cNvSpPr>
          <p:nvPr/>
        </p:nvSpPr>
        <p:spPr bwMode="auto">
          <a:xfrm flipV="1">
            <a:off x="2916238" y="3573463"/>
            <a:ext cx="1655762" cy="309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9" name="Freeform 113"/>
          <p:cNvSpPr>
            <a:spLocks/>
          </p:cNvSpPr>
          <p:nvPr/>
        </p:nvSpPr>
        <p:spPr bwMode="auto">
          <a:xfrm>
            <a:off x="3476625" y="4348163"/>
            <a:ext cx="2366963" cy="2085975"/>
          </a:xfrm>
          <a:custGeom>
            <a:avLst/>
            <a:gdLst>
              <a:gd name="T0" fmla="*/ 375 w 1491"/>
              <a:gd name="T1" fmla="*/ 96 h 1314"/>
              <a:gd name="T2" fmla="*/ 1026 w 1491"/>
              <a:gd name="T3" fmla="*/ 0 h 1314"/>
              <a:gd name="T4" fmla="*/ 1023 w 1491"/>
              <a:gd name="T5" fmla="*/ 3 h 1314"/>
              <a:gd name="T6" fmla="*/ 1491 w 1491"/>
              <a:gd name="T7" fmla="*/ 624 h 1314"/>
              <a:gd name="T8" fmla="*/ 1189 w 1491"/>
              <a:gd name="T9" fmla="*/ 1190 h 1314"/>
              <a:gd name="T10" fmla="*/ 543 w 1491"/>
              <a:gd name="T11" fmla="*/ 1314 h 1314"/>
              <a:gd name="T12" fmla="*/ 534 w 1491"/>
              <a:gd name="T13" fmla="*/ 1311 h 1314"/>
              <a:gd name="T14" fmla="*/ 0 w 1491"/>
              <a:gd name="T15" fmla="*/ 801 h 1314"/>
              <a:gd name="T16" fmla="*/ 375 w 1491"/>
              <a:gd name="T17" fmla="*/ 96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1" h="1314">
                <a:moveTo>
                  <a:pt x="375" y="96"/>
                </a:moveTo>
                <a:lnTo>
                  <a:pt x="1026" y="0"/>
                </a:lnTo>
                <a:lnTo>
                  <a:pt x="1023" y="3"/>
                </a:lnTo>
                <a:lnTo>
                  <a:pt x="1491" y="624"/>
                </a:lnTo>
                <a:lnTo>
                  <a:pt x="1189" y="1190"/>
                </a:lnTo>
                <a:lnTo>
                  <a:pt x="543" y="1314"/>
                </a:lnTo>
                <a:lnTo>
                  <a:pt x="534" y="1311"/>
                </a:lnTo>
                <a:lnTo>
                  <a:pt x="0" y="801"/>
                </a:lnTo>
                <a:lnTo>
                  <a:pt x="375" y="96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50000">
                <a:srgbClr val="FF0000">
                  <a:gamma/>
                  <a:tint val="45098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1" name="Freeform 105"/>
          <p:cNvSpPr>
            <a:spLocks/>
          </p:cNvSpPr>
          <p:nvPr/>
        </p:nvSpPr>
        <p:spPr bwMode="auto">
          <a:xfrm>
            <a:off x="1331913" y="4797425"/>
            <a:ext cx="1168400" cy="1295400"/>
          </a:xfrm>
          <a:custGeom>
            <a:avLst/>
            <a:gdLst>
              <a:gd name="T0" fmla="*/ 0 w 736"/>
              <a:gd name="T1" fmla="*/ 0 h 816"/>
              <a:gd name="T2" fmla="*/ 45 w 736"/>
              <a:gd name="T3" fmla="*/ 816 h 816"/>
              <a:gd name="T4" fmla="*/ 736 w 736"/>
              <a:gd name="T5" fmla="*/ 296 h 816"/>
              <a:gd name="T6" fmla="*/ 0 w 736"/>
              <a:gd name="T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6" h="816">
                <a:moveTo>
                  <a:pt x="0" y="0"/>
                </a:moveTo>
                <a:lnTo>
                  <a:pt x="45" y="816"/>
                </a:lnTo>
                <a:lnTo>
                  <a:pt x="736" y="29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gamma/>
                  <a:tint val="4823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tint val="48235"/>
                  <a:invGamma/>
                </a:srgbClr>
              </a:gs>
            </a:gsLst>
            <a:lin ang="18900000" scaled="1"/>
          </a:gradFill>
          <a:ln w="9525" cap="flat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0" name="Freeform 104"/>
          <p:cNvSpPr>
            <a:spLocks/>
          </p:cNvSpPr>
          <p:nvPr/>
        </p:nvSpPr>
        <p:spPr bwMode="auto">
          <a:xfrm>
            <a:off x="7024688" y="1628775"/>
            <a:ext cx="1433512" cy="1552575"/>
          </a:xfrm>
          <a:custGeom>
            <a:avLst/>
            <a:gdLst>
              <a:gd name="T0" fmla="*/ 133 w 903"/>
              <a:gd name="T1" fmla="*/ 0 h 978"/>
              <a:gd name="T2" fmla="*/ 0 w 903"/>
              <a:gd name="T3" fmla="*/ 978 h 978"/>
              <a:gd name="T4" fmla="*/ 897 w 903"/>
              <a:gd name="T5" fmla="*/ 784 h 978"/>
              <a:gd name="T6" fmla="*/ 903 w 903"/>
              <a:gd name="T7" fmla="*/ 424 h 978"/>
              <a:gd name="T8" fmla="*/ 133 w 903"/>
              <a:gd name="T9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3" h="978">
                <a:moveTo>
                  <a:pt x="133" y="0"/>
                </a:moveTo>
                <a:lnTo>
                  <a:pt x="0" y="978"/>
                </a:lnTo>
                <a:lnTo>
                  <a:pt x="897" y="784"/>
                </a:lnTo>
                <a:lnTo>
                  <a:pt x="903" y="424"/>
                </a:lnTo>
                <a:lnTo>
                  <a:pt x="133" y="0"/>
                </a:lnTo>
                <a:close/>
              </a:path>
            </a:pathLst>
          </a:custGeom>
          <a:gradFill rotWithShape="1">
            <a:gsLst>
              <a:gs pos="0">
                <a:srgbClr val="99FF66"/>
              </a:gs>
              <a:gs pos="100000">
                <a:srgbClr val="99FF66">
                  <a:gamma/>
                  <a:shade val="46275"/>
                  <a:invGamma/>
                </a:srgbClr>
              </a:gs>
            </a:gsLst>
            <a:lin ang="2700000" scaled="1"/>
          </a:gradFill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6" name="Freeform 100"/>
          <p:cNvSpPr>
            <a:spLocks/>
          </p:cNvSpPr>
          <p:nvPr/>
        </p:nvSpPr>
        <p:spPr bwMode="auto">
          <a:xfrm>
            <a:off x="3348038" y="1158875"/>
            <a:ext cx="2357437" cy="2105025"/>
          </a:xfrm>
          <a:custGeom>
            <a:avLst/>
            <a:gdLst>
              <a:gd name="T0" fmla="*/ 327 w 1485"/>
              <a:gd name="T1" fmla="*/ 104 h 1326"/>
              <a:gd name="T2" fmla="*/ 1047 w 1485"/>
              <a:gd name="T3" fmla="*/ 0 h 1326"/>
              <a:gd name="T4" fmla="*/ 1485 w 1485"/>
              <a:gd name="T5" fmla="*/ 632 h 1326"/>
              <a:gd name="T6" fmla="*/ 1179 w 1485"/>
              <a:gd name="T7" fmla="*/ 1158 h 1326"/>
              <a:gd name="T8" fmla="*/ 483 w 1485"/>
              <a:gd name="T9" fmla="*/ 1326 h 1326"/>
              <a:gd name="T10" fmla="*/ 0 w 1485"/>
              <a:gd name="T11" fmla="*/ 750 h 1326"/>
              <a:gd name="T12" fmla="*/ 327 w 1485"/>
              <a:gd name="T13" fmla="*/ 104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5" h="1326">
                <a:moveTo>
                  <a:pt x="327" y="104"/>
                </a:moveTo>
                <a:lnTo>
                  <a:pt x="1047" y="0"/>
                </a:lnTo>
                <a:lnTo>
                  <a:pt x="1485" y="632"/>
                </a:lnTo>
                <a:lnTo>
                  <a:pt x="1179" y="1158"/>
                </a:lnTo>
                <a:lnTo>
                  <a:pt x="483" y="1326"/>
                </a:lnTo>
                <a:lnTo>
                  <a:pt x="0" y="750"/>
                </a:lnTo>
                <a:lnTo>
                  <a:pt x="327" y="104"/>
                </a:lnTo>
                <a:close/>
              </a:path>
            </a:pathLst>
          </a:custGeom>
          <a:gradFill rotWithShape="1">
            <a:gsLst>
              <a:gs pos="0">
                <a:srgbClr val="99FF66">
                  <a:gamma/>
                  <a:shade val="46275"/>
                  <a:invGamma/>
                </a:srgbClr>
              </a:gs>
              <a:gs pos="50000">
                <a:srgbClr val="99FF66"/>
              </a:gs>
              <a:gs pos="100000">
                <a:srgbClr val="99FF66">
                  <a:gamma/>
                  <a:shade val="46275"/>
                  <a:invGamma/>
                </a:srgbClr>
              </a:gs>
            </a:gsLst>
            <a:lin ang="18900000" scaled="1"/>
          </a:gradFill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26" name="Freeform 90"/>
          <p:cNvSpPr>
            <a:spLocks/>
          </p:cNvSpPr>
          <p:nvPr/>
        </p:nvSpPr>
        <p:spPr bwMode="auto">
          <a:xfrm>
            <a:off x="684213" y="1628775"/>
            <a:ext cx="1511300" cy="1476375"/>
          </a:xfrm>
          <a:custGeom>
            <a:avLst/>
            <a:gdLst>
              <a:gd name="T0" fmla="*/ 0 w 952"/>
              <a:gd name="T1" fmla="*/ 630 h 930"/>
              <a:gd name="T2" fmla="*/ 769 w 952"/>
              <a:gd name="T3" fmla="*/ 930 h 930"/>
              <a:gd name="T4" fmla="*/ 952 w 952"/>
              <a:gd name="T5" fmla="*/ 0 h 930"/>
              <a:gd name="T6" fmla="*/ 0 w 952"/>
              <a:gd name="T7" fmla="*/ 630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2" h="930">
                <a:moveTo>
                  <a:pt x="0" y="630"/>
                </a:moveTo>
                <a:lnTo>
                  <a:pt x="769" y="930"/>
                </a:lnTo>
                <a:lnTo>
                  <a:pt x="952" y="0"/>
                </a:lnTo>
                <a:lnTo>
                  <a:pt x="0" y="630"/>
                </a:lnTo>
                <a:close/>
              </a:path>
            </a:pathLst>
          </a:custGeom>
          <a:gradFill rotWithShape="1">
            <a:gsLst>
              <a:gs pos="0">
                <a:srgbClr val="99FF66">
                  <a:gamma/>
                  <a:shade val="46275"/>
                  <a:invGamma/>
                </a:srgbClr>
              </a:gs>
              <a:gs pos="50000">
                <a:srgbClr val="99FF66"/>
              </a:gs>
              <a:gs pos="100000">
                <a:srgbClr val="99FF66">
                  <a:gamma/>
                  <a:shade val="46275"/>
                  <a:invGamma/>
                </a:srgbClr>
              </a:gs>
            </a:gsLst>
            <a:lin ang="5400000" scaled="1"/>
          </a:gradFill>
          <a:ln w="9525" cap="flat">
            <a:solidFill>
              <a:srgbClr val="00660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250825" y="1201738"/>
            <a:ext cx="2663825" cy="2181225"/>
            <a:chOff x="340" y="1661"/>
            <a:chExt cx="1361" cy="1860"/>
          </a:xfrm>
        </p:grpSpPr>
        <p:sp>
          <p:nvSpPr>
            <p:cNvPr id="398341" name="Line 5"/>
            <p:cNvSpPr>
              <a:spLocks noChangeShapeType="1"/>
            </p:cNvSpPr>
            <p:nvPr/>
          </p:nvSpPr>
          <p:spPr bwMode="auto">
            <a:xfrm flipH="1">
              <a:off x="340" y="1661"/>
              <a:ext cx="816" cy="1225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42" name="Line 6"/>
            <p:cNvSpPr>
              <a:spLocks noChangeShapeType="1"/>
            </p:cNvSpPr>
            <p:nvPr/>
          </p:nvSpPr>
          <p:spPr bwMode="auto">
            <a:xfrm>
              <a:off x="340" y="2886"/>
              <a:ext cx="1361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43" name="Line 7"/>
            <p:cNvSpPr>
              <a:spLocks noChangeShapeType="1"/>
            </p:cNvSpPr>
            <p:nvPr/>
          </p:nvSpPr>
          <p:spPr bwMode="auto">
            <a:xfrm>
              <a:off x="1156" y="1661"/>
              <a:ext cx="545" cy="1225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44" name="Line 8"/>
            <p:cNvSpPr>
              <a:spLocks noChangeShapeType="1"/>
            </p:cNvSpPr>
            <p:nvPr/>
          </p:nvSpPr>
          <p:spPr bwMode="auto">
            <a:xfrm>
              <a:off x="340" y="2886"/>
              <a:ext cx="544" cy="635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45" name="Line 9"/>
            <p:cNvSpPr>
              <a:spLocks noChangeShapeType="1"/>
            </p:cNvSpPr>
            <p:nvPr/>
          </p:nvSpPr>
          <p:spPr bwMode="auto">
            <a:xfrm flipV="1">
              <a:off x="884" y="2886"/>
              <a:ext cx="817" cy="635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46" name="Line 10"/>
            <p:cNvSpPr>
              <a:spLocks noChangeShapeType="1"/>
            </p:cNvSpPr>
            <p:nvPr/>
          </p:nvSpPr>
          <p:spPr bwMode="auto">
            <a:xfrm flipV="1">
              <a:off x="884" y="1661"/>
              <a:ext cx="272" cy="186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8348" name="Text Box 12"/>
          <p:cNvSpPr txBox="1">
            <a:spLocks noChangeArrowheads="1"/>
          </p:cNvSpPr>
          <p:nvPr/>
        </p:nvSpPr>
        <p:spPr bwMode="auto">
          <a:xfrm>
            <a:off x="2122488" y="1123950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49" name="Oval 13"/>
          <p:cNvSpPr>
            <a:spLocks noChangeArrowheads="1"/>
          </p:cNvSpPr>
          <p:nvPr/>
        </p:nvSpPr>
        <p:spPr bwMode="auto">
          <a:xfrm>
            <a:off x="1835150" y="3038475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50" name="Text Box 14"/>
          <p:cNvSpPr txBox="1">
            <a:spLocks noChangeArrowheads="1"/>
          </p:cNvSpPr>
          <p:nvPr/>
        </p:nvSpPr>
        <p:spPr bwMode="auto">
          <a:xfrm>
            <a:off x="1906588" y="2944813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51" name="Oval 15"/>
          <p:cNvSpPr>
            <a:spLocks noChangeArrowheads="1"/>
          </p:cNvSpPr>
          <p:nvPr/>
        </p:nvSpPr>
        <p:spPr bwMode="auto">
          <a:xfrm>
            <a:off x="682625" y="2581275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52" name="Text Box 16"/>
          <p:cNvSpPr txBox="1">
            <a:spLocks noChangeArrowheads="1"/>
          </p:cNvSpPr>
          <p:nvPr/>
        </p:nvSpPr>
        <p:spPr bwMode="auto">
          <a:xfrm>
            <a:off x="682625" y="2081213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grpSp>
        <p:nvGrpSpPr>
          <p:cNvPr id="398353" name="Group 17"/>
          <p:cNvGrpSpPr>
            <a:grpSpLocks/>
          </p:cNvGrpSpPr>
          <p:nvPr/>
        </p:nvGrpSpPr>
        <p:grpSpPr bwMode="auto">
          <a:xfrm>
            <a:off x="3344863" y="1123950"/>
            <a:ext cx="2374900" cy="2114550"/>
            <a:chOff x="3852" y="420"/>
            <a:chExt cx="1496" cy="1332"/>
          </a:xfrm>
        </p:grpSpPr>
        <p:sp>
          <p:nvSpPr>
            <p:cNvPr id="398354" name="Line 18"/>
            <p:cNvSpPr>
              <a:spLocks noChangeShapeType="1"/>
            </p:cNvSpPr>
            <p:nvPr/>
          </p:nvSpPr>
          <p:spPr bwMode="auto">
            <a:xfrm flipV="1">
              <a:off x="3854" y="424"/>
              <a:ext cx="635" cy="273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55" name="Line 19"/>
            <p:cNvSpPr>
              <a:spLocks noChangeShapeType="1"/>
            </p:cNvSpPr>
            <p:nvPr/>
          </p:nvSpPr>
          <p:spPr bwMode="auto">
            <a:xfrm flipV="1">
              <a:off x="4712" y="422"/>
              <a:ext cx="635" cy="273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56" name="Line 20"/>
            <p:cNvSpPr>
              <a:spLocks noChangeShapeType="1"/>
            </p:cNvSpPr>
            <p:nvPr/>
          </p:nvSpPr>
          <p:spPr bwMode="auto">
            <a:xfrm flipV="1">
              <a:off x="3854" y="1475"/>
              <a:ext cx="635" cy="273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57" name="Line 21"/>
            <p:cNvSpPr>
              <a:spLocks noChangeShapeType="1"/>
            </p:cNvSpPr>
            <p:nvPr/>
          </p:nvSpPr>
          <p:spPr bwMode="auto">
            <a:xfrm flipV="1">
              <a:off x="4713" y="1479"/>
              <a:ext cx="635" cy="273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58" name="Line 22"/>
            <p:cNvSpPr>
              <a:spLocks noChangeShapeType="1"/>
            </p:cNvSpPr>
            <p:nvPr/>
          </p:nvSpPr>
          <p:spPr bwMode="auto">
            <a:xfrm rot="21540000">
              <a:off x="4485" y="420"/>
              <a:ext cx="857" cy="9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59" name="Line 23"/>
            <p:cNvSpPr>
              <a:spLocks noChangeShapeType="1"/>
            </p:cNvSpPr>
            <p:nvPr/>
          </p:nvSpPr>
          <p:spPr bwMode="auto">
            <a:xfrm rot="21540000">
              <a:off x="4489" y="1471"/>
              <a:ext cx="857" cy="9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60" name="Line 24"/>
            <p:cNvSpPr>
              <a:spLocks noChangeShapeType="1"/>
            </p:cNvSpPr>
            <p:nvPr/>
          </p:nvSpPr>
          <p:spPr bwMode="auto">
            <a:xfrm>
              <a:off x="4486" y="427"/>
              <a:ext cx="0" cy="1044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61" name="Line 25"/>
            <p:cNvSpPr>
              <a:spLocks noChangeShapeType="1"/>
            </p:cNvSpPr>
            <p:nvPr/>
          </p:nvSpPr>
          <p:spPr bwMode="auto">
            <a:xfrm>
              <a:off x="5344" y="424"/>
              <a:ext cx="0" cy="1044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62" name="Rectangle 26"/>
            <p:cNvSpPr>
              <a:spLocks noChangeArrowheads="1"/>
            </p:cNvSpPr>
            <p:nvPr/>
          </p:nvSpPr>
          <p:spPr bwMode="auto">
            <a:xfrm>
              <a:off x="3852" y="695"/>
              <a:ext cx="861" cy="1057"/>
            </a:xfrm>
            <a:prstGeom prst="rect">
              <a:avLst/>
            </a:prstGeom>
            <a:noFill/>
            <a:ln w="3810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98363" name="Oval 27"/>
          <p:cNvSpPr>
            <a:spLocks noChangeArrowheads="1"/>
          </p:cNvSpPr>
          <p:nvPr/>
        </p:nvSpPr>
        <p:spPr bwMode="auto">
          <a:xfrm>
            <a:off x="4033838" y="3190875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64" name="Text Box 28"/>
          <p:cNvSpPr txBox="1">
            <a:spLocks noChangeArrowheads="1"/>
          </p:cNvSpPr>
          <p:nvPr/>
        </p:nvSpPr>
        <p:spPr bwMode="auto">
          <a:xfrm>
            <a:off x="4067175" y="2708275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65" name="Oval 29"/>
          <p:cNvSpPr>
            <a:spLocks noChangeArrowheads="1"/>
          </p:cNvSpPr>
          <p:nvPr/>
        </p:nvSpPr>
        <p:spPr bwMode="auto">
          <a:xfrm>
            <a:off x="5183188" y="2959100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66" name="Text Box 30"/>
          <p:cNvSpPr txBox="1">
            <a:spLocks noChangeArrowheads="1"/>
          </p:cNvSpPr>
          <p:nvPr/>
        </p:nvSpPr>
        <p:spPr bwMode="auto">
          <a:xfrm>
            <a:off x="5199063" y="2908300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68" name="Text Box 32"/>
          <p:cNvSpPr txBox="1">
            <a:spLocks noChangeArrowheads="1"/>
          </p:cNvSpPr>
          <p:nvPr/>
        </p:nvSpPr>
        <p:spPr bwMode="auto">
          <a:xfrm>
            <a:off x="5651500" y="1541463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grpSp>
        <p:nvGrpSpPr>
          <p:cNvPr id="398369" name="Group 33"/>
          <p:cNvGrpSpPr>
            <a:grpSpLocks/>
          </p:cNvGrpSpPr>
          <p:nvPr/>
        </p:nvGrpSpPr>
        <p:grpSpPr bwMode="auto">
          <a:xfrm>
            <a:off x="6154738" y="1195388"/>
            <a:ext cx="2546350" cy="2268537"/>
            <a:chOff x="2835" y="836"/>
            <a:chExt cx="2132" cy="2595"/>
          </a:xfrm>
        </p:grpSpPr>
        <p:sp>
          <p:nvSpPr>
            <p:cNvPr id="398370" name="Line 34"/>
            <p:cNvSpPr>
              <a:spLocks noChangeShapeType="1"/>
            </p:cNvSpPr>
            <p:nvPr/>
          </p:nvSpPr>
          <p:spPr bwMode="auto">
            <a:xfrm flipH="1">
              <a:off x="2835" y="836"/>
              <a:ext cx="1278" cy="173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71" name="Line 35"/>
            <p:cNvSpPr>
              <a:spLocks noChangeShapeType="1"/>
            </p:cNvSpPr>
            <p:nvPr/>
          </p:nvSpPr>
          <p:spPr bwMode="auto">
            <a:xfrm>
              <a:off x="2835" y="2568"/>
              <a:ext cx="2132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72" name="Line 36"/>
            <p:cNvSpPr>
              <a:spLocks noChangeShapeType="1"/>
            </p:cNvSpPr>
            <p:nvPr/>
          </p:nvSpPr>
          <p:spPr bwMode="auto">
            <a:xfrm>
              <a:off x="4113" y="836"/>
              <a:ext cx="854" cy="173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73" name="Line 37"/>
            <p:cNvSpPr>
              <a:spLocks noChangeShapeType="1"/>
            </p:cNvSpPr>
            <p:nvPr/>
          </p:nvSpPr>
          <p:spPr bwMode="auto">
            <a:xfrm>
              <a:off x="2835" y="2568"/>
              <a:ext cx="1224" cy="863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74" name="Line 38"/>
            <p:cNvSpPr>
              <a:spLocks noChangeShapeType="1"/>
            </p:cNvSpPr>
            <p:nvPr/>
          </p:nvSpPr>
          <p:spPr bwMode="auto">
            <a:xfrm flipV="1">
              <a:off x="4059" y="2568"/>
              <a:ext cx="908" cy="86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75" name="Line 39"/>
            <p:cNvSpPr>
              <a:spLocks noChangeShapeType="1"/>
            </p:cNvSpPr>
            <p:nvPr/>
          </p:nvSpPr>
          <p:spPr bwMode="auto">
            <a:xfrm flipV="1">
              <a:off x="4059" y="845"/>
              <a:ext cx="54" cy="2586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8376" name="Oval 40"/>
          <p:cNvSpPr>
            <a:spLocks noChangeArrowheads="1"/>
          </p:cNvSpPr>
          <p:nvPr/>
        </p:nvSpPr>
        <p:spPr bwMode="auto">
          <a:xfrm>
            <a:off x="7162800" y="1617663"/>
            <a:ext cx="95250" cy="106362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77" name="Text Box 41"/>
          <p:cNvSpPr txBox="1">
            <a:spLocks noChangeArrowheads="1"/>
          </p:cNvSpPr>
          <p:nvPr/>
        </p:nvSpPr>
        <p:spPr bwMode="auto">
          <a:xfrm>
            <a:off x="6710363" y="1254125"/>
            <a:ext cx="463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82" name="Text Box 46"/>
          <p:cNvSpPr txBox="1">
            <a:spLocks noChangeArrowheads="1"/>
          </p:cNvSpPr>
          <p:nvPr/>
        </p:nvSpPr>
        <p:spPr bwMode="auto">
          <a:xfrm>
            <a:off x="0" y="692150"/>
            <a:ext cx="46085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ysClr val="windowText" lastClr="000000"/>
                </a:solidFill>
              </a:rPr>
              <a:t>Решения варианта 1.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398383" name="Text Box 47"/>
          <p:cNvSpPr txBox="1">
            <a:spLocks noChangeArrowheads="1"/>
          </p:cNvSpPr>
          <p:nvPr/>
        </p:nvSpPr>
        <p:spPr bwMode="auto">
          <a:xfrm>
            <a:off x="34925" y="3630613"/>
            <a:ext cx="46085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Решения варианта 2.</a:t>
            </a:r>
          </a:p>
        </p:txBody>
      </p:sp>
      <p:grpSp>
        <p:nvGrpSpPr>
          <p:cNvPr id="398384" name="Group 48"/>
          <p:cNvGrpSpPr>
            <a:grpSpLocks/>
          </p:cNvGrpSpPr>
          <p:nvPr/>
        </p:nvGrpSpPr>
        <p:grpSpPr bwMode="auto">
          <a:xfrm>
            <a:off x="250825" y="4344988"/>
            <a:ext cx="2592388" cy="2233612"/>
            <a:chOff x="340" y="1661"/>
            <a:chExt cx="1361" cy="1860"/>
          </a:xfrm>
        </p:grpSpPr>
        <p:sp>
          <p:nvSpPr>
            <p:cNvPr id="398385" name="Line 49"/>
            <p:cNvSpPr>
              <a:spLocks noChangeShapeType="1"/>
            </p:cNvSpPr>
            <p:nvPr/>
          </p:nvSpPr>
          <p:spPr bwMode="auto">
            <a:xfrm flipH="1">
              <a:off x="340" y="1661"/>
              <a:ext cx="816" cy="1225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86" name="Line 50"/>
            <p:cNvSpPr>
              <a:spLocks noChangeShapeType="1"/>
            </p:cNvSpPr>
            <p:nvPr/>
          </p:nvSpPr>
          <p:spPr bwMode="auto">
            <a:xfrm>
              <a:off x="340" y="2886"/>
              <a:ext cx="1361" cy="0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87" name="Line 51"/>
            <p:cNvSpPr>
              <a:spLocks noChangeShapeType="1"/>
            </p:cNvSpPr>
            <p:nvPr/>
          </p:nvSpPr>
          <p:spPr bwMode="auto">
            <a:xfrm>
              <a:off x="1156" y="1661"/>
              <a:ext cx="545" cy="1225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88" name="Line 52"/>
            <p:cNvSpPr>
              <a:spLocks noChangeShapeType="1"/>
            </p:cNvSpPr>
            <p:nvPr/>
          </p:nvSpPr>
          <p:spPr bwMode="auto">
            <a:xfrm>
              <a:off x="340" y="2886"/>
              <a:ext cx="544" cy="635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89" name="Line 53"/>
            <p:cNvSpPr>
              <a:spLocks noChangeShapeType="1"/>
            </p:cNvSpPr>
            <p:nvPr/>
          </p:nvSpPr>
          <p:spPr bwMode="auto">
            <a:xfrm flipV="1">
              <a:off x="884" y="2886"/>
              <a:ext cx="817" cy="635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90" name="Line 54"/>
            <p:cNvSpPr>
              <a:spLocks noChangeShapeType="1"/>
            </p:cNvSpPr>
            <p:nvPr/>
          </p:nvSpPr>
          <p:spPr bwMode="auto">
            <a:xfrm flipV="1">
              <a:off x="884" y="1661"/>
              <a:ext cx="272" cy="1860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8391" name="Oval 55"/>
          <p:cNvSpPr>
            <a:spLocks noChangeArrowheads="1"/>
          </p:cNvSpPr>
          <p:nvPr/>
        </p:nvSpPr>
        <p:spPr bwMode="auto">
          <a:xfrm>
            <a:off x="1258888" y="4730750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92" name="Text Box 56"/>
          <p:cNvSpPr txBox="1">
            <a:spLocks noChangeArrowheads="1"/>
          </p:cNvSpPr>
          <p:nvPr/>
        </p:nvSpPr>
        <p:spPr bwMode="auto">
          <a:xfrm>
            <a:off x="754063" y="4494213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94" name="Text Box 58"/>
          <p:cNvSpPr txBox="1">
            <a:spLocks noChangeArrowheads="1"/>
          </p:cNvSpPr>
          <p:nvPr/>
        </p:nvSpPr>
        <p:spPr bwMode="auto">
          <a:xfrm>
            <a:off x="2411413" y="4940300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396" name="Text Box 60"/>
          <p:cNvSpPr txBox="1">
            <a:spLocks noChangeArrowheads="1"/>
          </p:cNvSpPr>
          <p:nvPr/>
        </p:nvSpPr>
        <p:spPr bwMode="auto">
          <a:xfrm>
            <a:off x="682625" y="5732463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grpSp>
        <p:nvGrpSpPr>
          <p:cNvPr id="398397" name="Group 61"/>
          <p:cNvGrpSpPr>
            <a:grpSpLocks/>
          </p:cNvGrpSpPr>
          <p:nvPr/>
        </p:nvGrpSpPr>
        <p:grpSpPr bwMode="auto">
          <a:xfrm>
            <a:off x="3484563" y="4314825"/>
            <a:ext cx="2374900" cy="2114550"/>
            <a:chOff x="3852" y="420"/>
            <a:chExt cx="1496" cy="1332"/>
          </a:xfrm>
        </p:grpSpPr>
        <p:sp>
          <p:nvSpPr>
            <p:cNvPr id="398398" name="Line 62"/>
            <p:cNvSpPr>
              <a:spLocks noChangeShapeType="1"/>
            </p:cNvSpPr>
            <p:nvPr/>
          </p:nvSpPr>
          <p:spPr bwMode="auto">
            <a:xfrm flipV="1">
              <a:off x="3854" y="424"/>
              <a:ext cx="635" cy="273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399" name="Line 63"/>
            <p:cNvSpPr>
              <a:spLocks noChangeShapeType="1"/>
            </p:cNvSpPr>
            <p:nvPr/>
          </p:nvSpPr>
          <p:spPr bwMode="auto">
            <a:xfrm flipV="1">
              <a:off x="4712" y="422"/>
              <a:ext cx="635" cy="273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0" name="Line 64"/>
            <p:cNvSpPr>
              <a:spLocks noChangeShapeType="1"/>
            </p:cNvSpPr>
            <p:nvPr/>
          </p:nvSpPr>
          <p:spPr bwMode="auto">
            <a:xfrm flipV="1">
              <a:off x="3854" y="1475"/>
              <a:ext cx="635" cy="273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1" name="Line 65"/>
            <p:cNvSpPr>
              <a:spLocks noChangeShapeType="1"/>
            </p:cNvSpPr>
            <p:nvPr/>
          </p:nvSpPr>
          <p:spPr bwMode="auto">
            <a:xfrm flipV="1">
              <a:off x="4713" y="1479"/>
              <a:ext cx="635" cy="273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2" name="Line 66"/>
            <p:cNvSpPr>
              <a:spLocks noChangeShapeType="1"/>
            </p:cNvSpPr>
            <p:nvPr/>
          </p:nvSpPr>
          <p:spPr bwMode="auto">
            <a:xfrm rot="21540000">
              <a:off x="4485" y="420"/>
              <a:ext cx="857" cy="9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3" name="Line 67"/>
            <p:cNvSpPr>
              <a:spLocks noChangeShapeType="1"/>
            </p:cNvSpPr>
            <p:nvPr/>
          </p:nvSpPr>
          <p:spPr bwMode="auto">
            <a:xfrm rot="21540000">
              <a:off x="4489" y="1471"/>
              <a:ext cx="857" cy="9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4" name="Line 68"/>
            <p:cNvSpPr>
              <a:spLocks noChangeShapeType="1"/>
            </p:cNvSpPr>
            <p:nvPr/>
          </p:nvSpPr>
          <p:spPr bwMode="auto">
            <a:xfrm>
              <a:off x="4486" y="427"/>
              <a:ext cx="0" cy="1044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5" name="Line 69"/>
            <p:cNvSpPr>
              <a:spLocks noChangeShapeType="1"/>
            </p:cNvSpPr>
            <p:nvPr/>
          </p:nvSpPr>
          <p:spPr bwMode="auto">
            <a:xfrm>
              <a:off x="5344" y="424"/>
              <a:ext cx="0" cy="1044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06" name="Rectangle 70"/>
            <p:cNvSpPr>
              <a:spLocks noChangeArrowheads="1"/>
            </p:cNvSpPr>
            <p:nvPr/>
          </p:nvSpPr>
          <p:spPr bwMode="auto">
            <a:xfrm>
              <a:off x="3852" y="695"/>
              <a:ext cx="861" cy="1057"/>
            </a:xfrm>
            <a:prstGeom prst="rect">
              <a:avLst/>
            </a:prstGeom>
            <a:noFill/>
            <a:ln w="381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98408" name="Text Box 72"/>
          <p:cNvSpPr txBox="1">
            <a:spLocks noChangeArrowheads="1"/>
          </p:cNvSpPr>
          <p:nvPr/>
        </p:nvSpPr>
        <p:spPr bwMode="auto">
          <a:xfrm>
            <a:off x="3040063" y="5213350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10" name="Text Box 74"/>
          <p:cNvSpPr txBox="1">
            <a:spLocks noChangeArrowheads="1"/>
          </p:cNvSpPr>
          <p:nvPr/>
        </p:nvSpPr>
        <p:spPr bwMode="auto">
          <a:xfrm>
            <a:off x="3851275" y="6308725"/>
            <a:ext cx="523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12" name="Text Box 76"/>
          <p:cNvSpPr txBox="1">
            <a:spLocks noChangeArrowheads="1"/>
          </p:cNvSpPr>
          <p:nvPr/>
        </p:nvSpPr>
        <p:spPr bwMode="auto">
          <a:xfrm>
            <a:off x="5343525" y="6078538"/>
            <a:ext cx="52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grpSp>
        <p:nvGrpSpPr>
          <p:cNvPr id="398413" name="Group 77"/>
          <p:cNvGrpSpPr>
            <a:grpSpLocks/>
          </p:cNvGrpSpPr>
          <p:nvPr/>
        </p:nvGrpSpPr>
        <p:grpSpPr bwMode="auto">
          <a:xfrm>
            <a:off x="6362700" y="4329113"/>
            <a:ext cx="2546350" cy="2268537"/>
            <a:chOff x="2835" y="836"/>
            <a:chExt cx="2132" cy="2595"/>
          </a:xfrm>
        </p:grpSpPr>
        <p:sp>
          <p:nvSpPr>
            <p:cNvPr id="398414" name="Line 78"/>
            <p:cNvSpPr>
              <a:spLocks noChangeShapeType="1"/>
            </p:cNvSpPr>
            <p:nvPr/>
          </p:nvSpPr>
          <p:spPr bwMode="auto">
            <a:xfrm flipH="1">
              <a:off x="2835" y="836"/>
              <a:ext cx="1278" cy="173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15" name="Line 79"/>
            <p:cNvSpPr>
              <a:spLocks noChangeShapeType="1"/>
            </p:cNvSpPr>
            <p:nvPr/>
          </p:nvSpPr>
          <p:spPr bwMode="auto">
            <a:xfrm>
              <a:off x="2835" y="2568"/>
              <a:ext cx="2132" cy="0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16" name="Line 80"/>
            <p:cNvSpPr>
              <a:spLocks noChangeShapeType="1"/>
            </p:cNvSpPr>
            <p:nvPr/>
          </p:nvSpPr>
          <p:spPr bwMode="auto">
            <a:xfrm>
              <a:off x="4113" y="836"/>
              <a:ext cx="854" cy="173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17" name="Line 81"/>
            <p:cNvSpPr>
              <a:spLocks noChangeShapeType="1"/>
            </p:cNvSpPr>
            <p:nvPr/>
          </p:nvSpPr>
          <p:spPr bwMode="auto">
            <a:xfrm>
              <a:off x="2835" y="2568"/>
              <a:ext cx="1224" cy="863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18" name="Line 82"/>
            <p:cNvSpPr>
              <a:spLocks noChangeShapeType="1"/>
            </p:cNvSpPr>
            <p:nvPr/>
          </p:nvSpPr>
          <p:spPr bwMode="auto">
            <a:xfrm flipV="1">
              <a:off x="4059" y="2568"/>
              <a:ext cx="908" cy="86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419" name="Line 83"/>
            <p:cNvSpPr>
              <a:spLocks noChangeShapeType="1"/>
            </p:cNvSpPr>
            <p:nvPr/>
          </p:nvSpPr>
          <p:spPr bwMode="auto">
            <a:xfrm flipV="1">
              <a:off x="4059" y="845"/>
              <a:ext cx="54" cy="2586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8420" name="Text Box 84"/>
          <p:cNvSpPr txBox="1">
            <a:spLocks noChangeArrowheads="1"/>
          </p:cNvSpPr>
          <p:nvPr/>
        </p:nvSpPr>
        <p:spPr bwMode="auto">
          <a:xfrm>
            <a:off x="8142288" y="6164263"/>
            <a:ext cx="461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M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21" name="Text Box 85"/>
          <p:cNvSpPr txBox="1">
            <a:spLocks noChangeArrowheads="1"/>
          </p:cNvSpPr>
          <p:nvPr/>
        </p:nvSpPr>
        <p:spPr bwMode="auto">
          <a:xfrm>
            <a:off x="8142288" y="4292600"/>
            <a:ext cx="461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N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22" name="Text Box 86"/>
          <p:cNvSpPr txBox="1">
            <a:spLocks noChangeArrowheads="1"/>
          </p:cNvSpPr>
          <p:nvPr/>
        </p:nvSpPr>
        <p:spPr bwMode="auto">
          <a:xfrm>
            <a:off x="6659563" y="6021388"/>
            <a:ext cx="463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P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398423" name="Oval 87"/>
          <p:cNvSpPr>
            <a:spLocks noChangeArrowheads="1"/>
          </p:cNvSpPr>
          <p:nvPr/>
        </p:nvSpPr>
        <p:spPr bwMode="auto">
          <a:xfrm>
            <a:off x="8101013" y="4652963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24" name="Oval 88"/>
          <p:cNvSpPr>
            <a:spLocks noChangeArrowheads="1"/>
          </p:cNvSpPr>
          <p:nvPr/>
        </p:nvSpPr>
        <p:spPr bwMode="auto">
          <a:xfrm>
            <a:off x="8101013" y="6308725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25" name="Oval 89"/>
          <p:cNvSpPr>
            <a:spLocks noChangeArrowheads="1"/>
          </p:cNvSpPr>
          <p:nvPr/>
        </p:nvSpPr>
        <p:spPr bwMode="auto">
          <a:xfrm>
            <a:off x="6804025" y="6021388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28" name="Line 92"/>
          <p:cNvSpPr>
            <a:spLocks noChangeShapeType="1"/>
          </p:cNvSpPr>
          <p:nvPr/>
        </p:nvSpPr>
        <p:spPr bwMode="auto">
          <a:xfrm>
            <a:off x="5508625" y="27813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1" name="Line 95"/>
          <p:cNvSpPr>
            <a:spLocks noChangeShapeType="1"/>
          </p:cNvSpPr>
          <p:nvPr/>
        </p:nvSpPr>
        <p:spPr bwMode="auto">
          <a:xfrm flipH="1">
            <a:off x="2700338" y="3213100"/>
            <a:ext cx="71913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4" name="Line 98"/>
          <p:cNvSpPr>
            <a:spLocks noChangeShapeType="1"/>
          </p:cNvSpPr>
          <p:nvPr/>
        </p:nvSpPr>
        <p:spPr bwMode="auto">
          <a:xfrm flipV="1">
            <a:off x="4356100" y="215900"/>
            <a:ext cx="0" cy="119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5" name="Line 99"/>
          <p:cNvSpPr>
            <a:spLocks noChangeShapeType="1"/>
          </p:cNvSpPr>
          <p:nvPr/>
        </p:nvSpPr>
        <p:spPr bwMode="auto">
          <a:xfrm>
            <a:off x="4356100" y="260350"/>
            <a:ext cx="1800225" cy="2520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38" name="Line 102"/>
          <p:cNvSpPr>
            <a:spLocks noChangeShapeType="1"/>
          </p:cNvSpPr>
          <p:nvPr/>
        </p:nvSpPr>
        <p:spPr bwMode="auto">
          <a:xfrm>
            <a:off x="8675688" y="2708275"/>
            <a:ext cx="468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2" name="Freeform 106"/>
          <p:cNvSpPr>
            <a:spLocks/>
          </p:cNvSpPr>
          <p:nvPr/>
        </p:nvSpPr>
        <p:spPr bwMode="auto">
          <a:xfrm>
            <a:off x="2700338" y="6381750"/>
            <a:ext cx="871537" cy="360363"/>
          </a:xfrm>
          <a:custGeom>
            <a:avLst/>
            <a:gdLst>
              <a:gd name="T0" fmla="*/ 549 w 549"/>
              <a:gd name="T1" fmla="*/ 0 h 227"/>
              <a:gd name="T2" fmla="*/ 0 w 549"/>
              <a:gd name="T3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49" h="227">
                <a:moveTo>
                  <a:pt x="549" y="0"/>
                </a:moveTo>
                <a:lnTo>
                  <a:pt x="0" y="22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45" name="Line 109"/>
          <p:cNvSpPr>
            <a:spLocks noChangeShapeType="1"/>
          </p:cNvSpPr>
          <p:nvPr/>
        </p:nvSpPr>
        <p:spPr bwMode="auto">
          <a:xfrm flipV="1">
            <a:off x="5364163" y="6021388"/>
            <a:ext cx="10080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0" name="Line 114"/>
          <p:cNvSpPr>
            <a:spLocks noChangeShapeType="1"/>
          </p:cNvSpPr>
          <p:nvPr/>
        </p:nvSpPr>
        <p:spPr bwMode="auto">
          <a:xfrm>
            <a:off x="6011863" y="580548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67" name="Oval 31"/>
          <p:cNvSpPr>
            <a:spLocks noChangeArrowheads="1"/>
          </p:cNvSpPr>
          <p:nvPr/>
        </p:nvSpPr>
        <p:spPr bwMode="auto">
          <a:xfrm>
            <a:off x="5651500" y="2097088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55" name="Line 119"/>
          <p:cNvSpPr>
            <a:spLocks noChangeShapeType="1"/>
          </p:cNvSpPr>
          <p:nvPr/>
        </p:nvSpPr>
        <p:spPr bwMode="auto">
          <a:xfrm rot="21420000" flipV="1">
            <a:off x="3924300" y="1196975"/>
            <a:ext cx="1074738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6" name="Line 120"/>
          <p:cNvSpPr>
            <a:spLocks noChangeShapeType="1"/>
          </p:cNvSpPr>
          <p:nvPr/>
        </p:nvSpPr>
        <p:spPr bwMode="auto">
          <a:xfrm flipV="1">
            <a:off x="1908175" y="1700213"/>
            <a:ext cx="287338" cy="136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47" name="Oval 11"/>
          <p:cNvSpPr>
            <a:spLocks noChangeArrowheads="1"/>
          </p:cNvSpPr>
          <p:nvPr/>
        </p:nvSpPr>
        <p:spPr bwMode="auto">
          <a:xfrm>
            <a:off x="2122488" y="1627188"/>
            <a:ext cx="107950" cy="107950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78" name="Oval 42"/>
          <p:cNvSpPr>
            <a:spLocks noChangeArrowheads="1"/>
          </p:cNvSpPr>
          <p:nvPr/>
        </p:nvSpPr>
        <p:spPr bwMode="auto">
          <a:xfrm>
            <a:off x="8378825" y="2252663"/>
            <a:ext cx="95250" cy="104775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57" name="Line 121"/>
          <p:cNvSpPr>
            <a:spLocks noChangeShapeType="1"/>
          </p:cNvSpPr>
          <p:nvPr/>
        </p:nvSpPr>
        <p:spPr bwMode="auto">
          <a:xfrm flipV="1">
            <a:off x="7019925" y="1700213"/>
            <a:ext cx="215900" cy="144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80" name="Oval 44"/>
          <p:cNvSpPr>
            <a:spLocks noChangeArrowheads="1"/>
          </p:cNvSpPr>
          <p:nvPr/>
        </p:nvSpPr>
        <p:spPr bwMode="auto">
          <a:xfrm>
            <a:off x="6981825" y="3098800"/>
            <a:ext cx="95250" cy="106363"/>
          </a:xfrm>
          <a:prstGeom prst="ellipse">
            <a:avLst/>
          </a:prstGeom>
          <a:solidFill>
            <a:srgbClr val="009900"/>
          </a:solidFill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58" name="Line 122"/>
          <p:cNvSpPr>
            <a:spLocks noChangeShapeType="1"/>
          </p:cNvSpPr>
          <p:nvPr/>
        </p:nvSpPr>
        <p:spPr bwMode="auto">
          <a:xfrm flipV="1">
            <a:off x="8459788" y="2349500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59" name="Line 123"/>
          <p:cNvSpPr>
            <a:spLocks noChangeShapeType="1"/>
          </p:cNvSpPr>
          <p:nvPr/>
        </p:nvSpPr>
        <p:spPr bwMode="auto">
          <a:xfrm flipV="1">
            <a:off x="6877050" y="5229225"/>
            <a:ext cx="142875" cy="792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60" name="Line 124"/>
          <p:cNvSpPr>
            <a:spLocks noChangeShapeType="1"/>
          </p:cNvSpPr>
          <p:nvPr/>
        </p:nvSpPr>
        <p:spPr bwMode="auto">
          <a:xfrm flipV="1">
            <a:off x="8172450" y="4797425"/>
            <a:ext cx="0" cy="1511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61" name="Line 125"/>
          <p:cNvSpPr>
            <a:spLocks noChangeShapeType="1"/>
          </p:cNvSpPr>
          <p:nvPr/>
        </p:nvSpPr>
        <p:spPr bwMode="auto">
          <a:xfrm>
            <a:off x="3492500" y="5661025"/>
            <a:ext cx="863600" cy="792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09" name="Oval 73"/>
          <p:cNvSpPr>
            <a:spLocks noChangeArrowheads="1"/>
          </p:cNvSpPr>
          <p:nvPr/>
        </p:nvSpPr>
        <p:spPr bwMode="auto">
          <a:xfrm>
            <a:off x="3419475" y="5589588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11" name="Oval 75"/>
          <p:cNvSpPr>
            <a:spLocks noChangeArrowheads="1"/>
          </p:cNvSpPr>
          <p:nvPr/>
        </p:nvSpPr>
        <p:spPr bwMode="auto">
          <a:xfrm>
            <a:off x="4284663" y="6380163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62" name="Line 126"/>
          <p:cNvSpPr>
            <a:spLocks noChangeShapeType="1"/>
          </p:cNvSpPr>
          <p:nvPr/>
        </p:nvSpPr>
        <p:spPr bwMode="auto">
          <a:xfrm flipV="1">
            <a:off x="5364163" y="5300663"/>
            <a:ext cx="503237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07" name="Oval 71"/>
          <p:cNvSpPr>
            <a:spLocks noChangeArrowheads="1"/>
          </p:cNvSpPr>
          <p:nvPr/>
        </p:nvSpPr>
        <p:spPr bwMode="auto">
          <a:xfrm>
            <a:off x="5292725" y="6164263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463" name="Line 127"/>
          <p:cNvSpPr>
            <a:spLocks noChangeShapeType="1"/>
          </p:cNvSpPr>
          <p:nvPr/>
        </p:nvSpPr>
        <p:spPr bwMode="auto">
          <a:xfrm rot="21480000" flipV="1">
            <a:off x="4067175" y="4365625"/>
            <a:ext cx="100965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64" name="Line 128"/>
          <p:cNvSpPr>
            <a:spLocks noChangeShapeType="1"/>
          </p:cNvSpPr>
          <p:nvPr/>
        </p:nvSpPr>
        <p:spPr bwMode="auto">
          <a:xfrm flipH="1" flipV="1">
            <a:off x="1331913" y="4868863"/>
            <a:ext cx="71437" cy="1152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465" name="Line 129"/>
          <p:cNvSpPr>
            <a:spLocks noChangeShapeType="1"/>
          </p:cNvSpPr>
          <p:nvPr/>
        </p:nvSpPr>
        <p:spPr bwMode="auto">
          <a:xfrm flipV="1">
            <a:off x="1403350" y="5300663"/>
            <a:ext cx="1081088" cy="792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8395" name="Oval 59"/>
          <p:cNvSpPr>
            <a:spLocks noChangeArrowheads="1"/>
          </p:cNvSpPr>
          <p:nvPr/>
        </p:nvSpPr>
        <p:spPr bwMode="auto">
          <a:xfrm>
            <a:off x="1330325" y="6021388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8393" name="Oval 57"/>
          <p:cNvSpPr>
            <a:spLocks noChangeArrowheads="1"/>
          </p:cNvSpPr>
          <p:nvPr/>
        </p:nvSpPr>
        <p:spPr bwMode="auto">
          <a:xfrm>
            <a:off x="2411413" y="5213350"/>
            <a:ext cx="107950" cy="107950"/>
          </a:xfrm>
          <a:prstGeom prst="ellipse">
            <a:avLst/>
          </a:prstGeom>
          <a:solidFill>
            <a:srgbClr val="FF3300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85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87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210</TotalTime>
  <Words>543</Words>
  <Application>Microsoft Office PowerPoint</Application>
  <PresentationFormat>Экран (4:3)</PresentationFormat>
  <Paragraphs>224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Твердый переплет</vt:lpstr>
      <vt:lpstr>Кроссворд</vt:lpstr>
      <vt:lpstr>Построение сечений</vt:lpstr>
      <vt:lpstr>Ответы на вопросы теста</vt:lpstr>
      <vt:lpstr>Аксиоматические способы задания плоскости</vt:lpstr>
      <vt:lpstr>Определение сечения многогранника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Сечение тетраэдра -четырехугольник</vt:lpstr>
      <vt:lpstr>План построения сечений МЕТОД СЛЕДОВ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13</cp:revision>
  <dcterms:created xsi:type="dcterms:W3CDTF">2016-09-25T03:58:06Z</dcterms:created>
  <dcterms:modified xsi:type="dcterms:W3CDTF">2016-09-25T07:28:33Z</dcterms:modified>
</cp:coreProperties>
</file>